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5143500" cx="9144000"/>
  <p:notesSz cx="6858000" cy="9144000"/>
  <p:embeddedFontLst>
    <p:embeddedFont>
      <p:font typeface="Anton"/>
      <p:regular r:id="rId94"/>
    </p:embeddedFont>
    <p:embeddedFont>
      <p:font typeface="Lato"/>
      <p:regular r:id="rId95"/>
      <p:bold r:id="rId96"/>
      <p:italic r:id="rId97"/>
      <p:boldItalic r:id="rId98"/>
    </p:embeddedFont>
    <p:embeddedFont>
      <p:font typeface="Lato Light"/>
      <p:regular r:id="rId99"/>
      <p:bold r:id="rId100"/>
      <p:italic r:id="rId101"/>
      <p:boldItalic r:id="rId102"/>
    </p:embeddedFont>
    <p:embeddedFont>
      <p:font typeface="Didact Gothic"/>
      <p:regular r:id="rId103"/>
    </p:embeddedFont>
    <p:embeddedFont>
      <p:font typeface="Helvetica Neue"/>
      <p:regular r:id="rId104"/>
      <p:bold r:id="rId105"/>
      <p:italic r:id="rId106"/>
      <p:boldItalic r:id="rId107"/>
    </p:embeddedFont>
    <p:embeddedFont>
      <p:font typeface="Helvetica Neue Light"/>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F3CD48-61BA-4D18-9420-D7A58CBF9246}">
  <a:tblStyle styleId="{FEF3CD48-61BA-4D18-9420-D7A58CBF9246}"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boldItalic.fntdata"/><Relationship Id="rId106" Type="http://schemas.openxmlformats.org/officeDocument/2006/relationships/font" Target="fonts/HelveticaNeue-italic.fntdata"/><Relationship Id="rId105" Type="http://schemas.openxmlformats.org/officeDocument/2006/relationships/font" Target="fonts/HelveticaNeue-bold.fntdata"/><Relationship Id="rId104" Type="http://schemas.openxmlformats.org/officeDocument/2006/relationships/font" Target="fonts/HelveticaNeue-regular.fntdata"/><Relationship Id="rId109" Type="http://schemas.openxmlformats.org/officeDocument/2006/relationships/font" Target="fonts/HelveticaNeueLight-bold.fntdata"/><Relationship Id="rId108" Type="http://schemas.openxmlformats.org/officeDocument/2006/relationships/font" Target="fonts/HelveticaNeueLight-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DidactGothic-regular.fntdata"/><Relationship Id="rId102" Type="http://schemas.openxmlformats.org/officeDocument/2006/relationships/font" Target="fonts/LatoLight-boldItalic.fntdata"/><Relationship Id="rId101" Type="http://schemas.openxmlformats.org/officeDocument/2006/relationships/font" Target="fonts/LatoLight-italic.fntdata"/><Relationship Id="rId100" Type="http://schemas.openxmlformats.org/officeDocument/2006/relationships/font" Target="fonts/LatoLight-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Lato-regular.fntdata"/><Relationship Id="rId94" Type="http://schemas.openxmlformats.org/officeDocument/2006/relationships/font" Target="fonts/Anton-regular.fntdata"/><Relationship Id="rId97" Type="http://schemas.openxmlformats.org/officeDocument/2006/relationships/font" Target="fonts/Lato-italic.fntdata"/><Relationship Id="rId96" Type="http://schemas.openxmlformats.org/officeDocument/2006/relationships/font" Target="fonts/Lato-bold.fntdata"/><Relationship Id="rId11" Type="http://schemas.openxmlformats.org/officeDocument/2006/relationships/slide" Target="slides/slide5.xml"/><Relationship Id="rId99" Type="http://schemas.openxmlformats.org/officeDocument/2006/relationships/font" Target="fonts/LatoLight-regular.fntdata"/><Relationship Id="rId10" Type="http://schemas.openxmlformats.org/officeDocument/2006/relationships/slide" Target="slides/slide4.xml"/><Relationship Id="rId98" Type="http://schemas.openxmlformats.org/officeDocument/2006/relationships/font" Target="fonts/Lat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HelveticaNeueLight-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111" Type="http://schemas.openxmlformats.org/officeDocument/2006/relationships/font" Target="fonts/HelveticaNeueLight-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a14c1c4612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 name="Google Shape;97;ga14c1c4612_0_1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a14c1c461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 name="Google Shape;216;ga14c1c4612_0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74e7e4839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4e7e4839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72c32326f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72c32326f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84c3b1a1b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84c3b1a1b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84c3b1a1b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4c3b1a1b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84c3b1a1b7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84c3b1a1b7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b8f7d06a6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b8f7d06a6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8f7d06a6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8f7d06a6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84c3b1a1b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84c3b1a1b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b8f7d06a6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b8f7d06a6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a14c1c4612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 name="Google Shape;104;ga14c1c4612_0_1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a14c1c4612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2" name="Google Shape;292;ga14c1c4612_0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b8f7d06a6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gb8f7d06a60_0_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a14c1c4612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4" name="Google Shape;304;ga14c1c4612_0_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b8f7d06a6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b8f7d06a6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4c3b1a1b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4c3b1a1b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ba3bd2b0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ba3bd2b0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84c3b1a1b7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84c3b1a1b7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84c3b1a1b7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84c3b1a1b7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b8f7d06a6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b8f7d06a6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b8f7d06a60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b8f7d06a6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a14c1c4612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ga14c1c4612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b8f7d06a6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b8f7d06a6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14c1c4612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0" name="Google Shape;370;ga14c1c4612_0_5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4c3b1a1b7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4c3b1a1b7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a14c1c4612_0_6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4" name="Google Shape;384;ga14c1c4612_0_6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a14c1c4612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ga14c1c4612_0_6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14c1c4612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9" name="Google Shape;399;ga14c1c4612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d4e1f852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5" name="Google Shape;405;gd4e1f8525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d4e1f8525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2" name="Google Shape;412;gd4e1f8525c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bc907a50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7" name="Google Shape;417;gbc907a504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bc907a504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bc907a504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a14c1c4612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ga14c1c4612_0_1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a14c1c4612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ga14c1c4612_0_6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a14c1c4612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0" name="Google Shape;440;ga14c1c4612_0_6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bce1a1017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bce1a10174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bce1a1017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3" name="Google Shape;453;gbce1a10174_2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bce1a1017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bce1a10174_2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bce1a10174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gbce1a10174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bce1a10174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5" name="Google Shape;475;gbce1a10174_2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bce1a10174_2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4" name="Google Shape;484;gbce1a10174_2_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bce1a10174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0" name="Google Shape;490;gbce1a10174_2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bce1a10174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2" name="Google Shape;512;gbce1a10174_2_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14c1c461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a14c1c4612_0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c860d03af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gc860d03af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bce1a10174_2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5" name="Google Shape;565;gbce1a10174_2_1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bce1a10174_2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bce1a10174_2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bce1a10174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bce1a10174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ce1a10174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bce1a10174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bce1a10174_2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bce1a10174_2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bce1a10174_2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bce1a10174_2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bce1a10174_2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bce1a10174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bce1a10174_2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bce1a10174_2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bce1a10174_2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bce1a10174_2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a14c1c4612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 name="Google Shape;135;ga14c1c4612_0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bce1a10174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9" name="Google Shape;639;gbce1a10174_2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bce1a10174_2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6" name="Google Shape;646;gbce1a10174_2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bce1a10174_2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bce1a10174_2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bce1a10174_2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bce1a10174_2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bce1a10174_2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bce1a10174_2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bce1a10174_2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bce1a10174_2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bce1a10174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bce1a10174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ce1a10174_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bce1a10174_2_2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bce1a10174_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6" name="Google Shape;696;gbce1a10174_2_2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ce1a10174_2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1" name="Google Shape;701;gbce1a10174_2_2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a14c1c461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 name="Google Shape;141;ga14c1c4612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bce1a10174_2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bce1a10174_2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bce1a10174_2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bce1a10174_2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bce1a10174_2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bce1a10174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bce1a10174_2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bce1a10174_2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bce1a10174_2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7" name="Google Shape;737;gbce1a10174_2_2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bce1a10174_2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bce1a10174_2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bce1a10174_2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bce1a10174_2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bce1a10174_2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bce1a10174_2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bce1a10174_2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5" name="Google Shape;765;gbce1a10174_2_2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bce1a10174_2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2" name="Google Shape;772;gbce1a10174_2_2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83dbebb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a83dbebb56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bce1a10174_2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bce1a10174_2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bce1a10174_2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8" name="Google Shape;788;gbce1a10174_2_2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bce1a10174_2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bce1a10174_2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bce1a10174_2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5" name="Google Shape;805;gbce1a10174_2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bce1a10174_2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gbce1a10174_2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bce1a10174_2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7" name="Google Shape;817;gbce1a10174_2_3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bce1a10174_2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3" name="Google Shape;823;gbce1a10174_2_3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bce1a10174_2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9" name="Google Shape;829;gbce1a10174_2_3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860d03af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gc860d03af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8" name="Shape 58"/>
        <p:cNvGrpSpPr/>
        <p:nvPr/>
      </p:nvGrpSpPr>
      <p:grpSpPr>
        <a:xfrm>
          <a:off x="0" y="0"/>
          <a:ext cx="0" cy="0"/>
          <a:chOff x="0" y="0"/>
          <a:chExt cx="0" cy="0"/>
        </a:xfrm>
      </p:grpSpPr>
      <p:sp>
        <p:nvSpPr>
          <p:cNvPr id="59" name="Google Shape;59;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0" name="Google Shape;60;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1" name="Google Shape;61;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2" name="Shape 62"/>
        <p:cNvGrpSpPr/>
        <p:nvPr/>
      </p:nvGrpSpPr>
      <p:grpSpPr>
        <a:xfrm>
          <a:off x="0" y="0"/>
          <a:ext cx="0" cy="0"/>
          <a:chOff x="0" y="0"/>
          <a:chExt cx="0" cy="0"/>
        </a:xfrm>
      </p:grpSpPr>
      <p:sp>
        <p:nvSpPr>
          <p:cNvPr id="63" name="Google Shape;63;p16"/>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64" name="Google Shape;64;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3.png"/><Relationship Id="rId4" Type="http://schemas.openxmlformats.org/officeDocument/2006/relationships/hyperlink" Target="https://plataforma.coderhouse.com/video-tutoriales" TargetMode="External"/><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jsonformatter.curiousconcept.com/" TargetMode="Externa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9.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29.png"/><Relationship Id="rId4" Type="http://schemas.openxmlformats.org/officeDocument/2006/relationships/image" Target="../media/image31.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hyperlink" Target="https://plataforma.coderhouse.com/continua-tu-carrera?utm_campaign=upselling&amp;utm_medium=sidebar&amp;utm_source=platfor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32.png"/><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1" Type="http://schemas.openxmlformats.org/officeDocument/2006/relationships/image" Target="../media/image34.png"/><Relationship Id="rId10" Type="http://schemas.openxmlformats.org/officeDocument/2006/relationships/image" Target="../media/image35.png"/><Relationship Id="rId13" Type="http://schemas.openxmlformats.org/officeDocument/2006/relationships/hyperlink" Target="https://www.notion.so/coderhouse/Repositorio-de-Contenidos-ba8d3057a1e34049944ee4ba3a575999" TargetMode="External"/><Relationship Id="rId12" Type="http://schemas.openxmlformats.org/officeDocument/2006/relationships/image" Target="../media/image38.png"/><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es.javascript.info/localstorage" TargetMode="External"/><Relationship Id="rId4" Type="http://schemas.openxmlformats.org/officeDocument/2006/relationships/hyperlink" Target="https://josh1982.gitbooks.io/programacion-web-en-cliente/content/el_formato_json.html" TargetMode="External"/><Relationship Id="rId9" Type="http://schemas.openxmlformats.org/officeDocument/2006/relationships/hyperlink" Target="https://developer.mozilla.org/es/docs/Web/JavaScript/Referencia/Objetos_globales/JSON" TargetMode="External"/><Relationship Id="rId5" Type="http://schemas.openxmlformats.org/officeDocument/2006/relationships/hyperlink" Target="https://jsonformatter.curiousconcept.com/" TargetMode="External"/><Relationship Id="rId6" Type="http://schemas.openxmlformats.org/officeDocument/2006/relationships/hyperlink" Target="https://www.mockaroo.com/" TargetMode="External"/><Relationship Id="rId7" Type="http://schemas.openxmlformats.org/officeDocument/2006/relationships/hyperlink" Target="https://developer.mozilla.org/es/docs/Web/API/Window/localStorage" TargetMode="External"/><Relationship Id="rId8" Type="http://schemas.openxmlformats.org/officeDocument/2006/relationships/hyperlink" Target="https://developer.mozilla.org/es/docs/Web/API/Window/sessionStorage"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30.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36.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40.png"/><Relationship Id="rId4" Type="http://schemas.openxmlformats.org/officeDocument/2006/relationships/hyperlink" Target="https://plataforma.coderhouse.com/video-tutoriales" TargetMode="External"/><Relationship Id="rId5" Type="http://schemas.openxmlformats.org/officeDocument/2006/relationships/image" Target="../media/image4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4.xml"/><Relationship Id="rId3" Type="http://schemas.openxmlformats.org/officeDocument/2006/relationships/image" Target="../media/image4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44.png"/><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2.png"/><Relationship Id="rId7" Type="http://schemas.openxmlformats.org/officeDocument/2006/relationships/image" Target="../media/image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s://drive.google.com/file/d/1M_sp6sTc3-PSB-G2rUgPk4W1TgMEK0-g/view?usp=sharing" TargetMode="External"/><Relationship Id="rId4" Type="http://schemas.openxmlformats.org/officeDocument/2006/relationships/image" Target="../media/image15.png"/><Relationship Id="rId5"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1.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4.png"/><Relationship Id="rId4" Type="http://schemas.openxmlformats.org/officeDocument/2006/relationships/image" Target="../media/image57.png"/><Relationship Id="rId5" Type="http://schemas.openxmlformats.org/officeDocument/2006/relationships/hyperlink" Target="http://software.hixie.ch/utilities/js/live-dom-viewer/"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image" Target="../media/image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hyperlink" Target="https://chrome.google.com/webstore/detail/dom-node-tree-viewer/jbplakkefflidgnjhckoahendgekokfc"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hyperlink" Target="https://developers.google.com/web/tools/chrome-devtools/inspect-styles/edit-dom?hl=es" TargetMode="External"/><Relationship Id="rId4" Type="http://schemas.openxmlformats.org/officeDocument/2006/relationships/image" Target="../media/image63.png"/><Relationship Id="rId5"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5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39.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hyperlink" Target="https://developer.mozilla.org/es/docs/Web/API/Document" TargetMode="Externa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5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image" Target="../media/image39.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6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5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5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image" Target="../media/image5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60.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5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39.png"/><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39.png"/><Relationship Id="rId4"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4.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0.xml"/><Relationship Id="rId3" Type="http://schemas.openxmlformats.org/officeDocument/2006/relationships/image" Target="../media/image39.png"/><Relationship Id="rId4" Type="http://schemas.openxmlformats.org/officeDocument/2006/relationships/image" Target="../media/image7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 Id="rId3" Type="http://schemas.openxmlformats.org/officeDocument/2006/relationships/image" Target="../media/image68.png"/><Relationship Id="rId4" Type="http://schemas.openxmlformats.org/officeDocument/2006/relationships/image" Target="../media/image64.png"/></Relationships>
</file>

<file path=ppt/slides/_rels/slide82.xml.rels><?xml version="1.0" encoding="UTF-8" standalone="yes"?><Relationships xmlns="http://schemas.openxmlformats.org/package/2006/relationships"><Relationship Id="rId10" Type="http://schemas.openxmlformats.org/officeDocument/2006/relationships/hyperlink" Target="https://www.notion.so/coderhouse/Repositorio-de-Contenidos-ba8d3057a1e34049944ee4ba3a575999" TargetMode="External"/><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hyperlink" Target="https://es.javascript.info/dom-nodes" TargetMode="External"/><Relationship Id="rId4" Type="http://schemas.openxmlformats.org/officeDocument/2006/relationships/hyperlink" Target="https://es.javascript.info/dom-navigation" TargetMode="External"/><Relationship Id="rId9" Type="http://schemas.openxmlformats.org/officeDocument/2006/relationships/image" Target="../media/image75.png"/><Relationship Id="rId5" Type="http://schemas.openxmlformats.org/officeDocument/2006/relationships/hyperlink" Target="https://es.javascript.info/basic-dom-node-properties" TargetMode="External"/><Relationship Id="rId6" Type="http://schemas.openxmlformats.org/officeDocument/2006/relationships/hyperlink" Target="https://developer.mozilla.org/es/docs/Referencia_DOM_de_Gecko/Introducci%C3%B3n" TargetMode="External"/><Relationship Id="rId7" Type="http://schemas.openxmlformats.org/officeDocument/2006/relationships/image" Target="../media/image66.png"/><Relationship Id="rId8"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7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 Id="rId3" Type="http://schemas.openxmlformats.org/officeDocument/2006/relationships/image" Target="../media/image67.png"/><Relationship Id="rId4" Type="http://schemas.openxmlformats.org/officeDocument/2006/relationships/image" Target="../media/image6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 Id="rId3"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 Id="rId3" Type="http://schemas.openxmlformats.org/officeDocument/2006/relationships/image" Target="../media/image67.png"/><Relationship Id="rId4" Type="http://schemas.openxmlformats.org/officeDocument/2006/relationships/image" Target="../media/image7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hyperlink" Target="https://drive.google.com/file/d/148TumNmLKF4-5D9uNDiIc1YbW4RVtwci/view?usp=sharing" TargetMode="External"/><Relationship Id="rId4" Type="http://schemas.openxmlformats.org/officeDocument/2006/relationships/image" Target="../media/image15.png"/><Relationship Id="rId5"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8" name="Shape 98"/>
        <p:cNvGrpSpPr/>
        <p:nvPr/>
      </p:nvGrpSpPr>
      <p:grpSpPr>
        <a:xfrm>
          <a:off x="0" y="0"/>
          <a:ext cx="0" cy="0"/>
          <a:chOff x="0" y="0"/>
          <a:chExt cx="0" cy="0"/>
        </a:xfrm>
      </p:grpSpPr>
      <p:sp>
        <p:nvSpPr>
          <p:cNvPr id="99" name="Google Shape;99;p2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00" name="Google Shape;100;p25"/>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01" name="Google Shape;101;p25"/>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3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STORAGE</a:t>
            </a:r>
            <a:endParaRPr i="1" sz="3600">
              <a:solidFill>
                <a:srgbClr val="E0FF00"/>
              </a:solidFill>
              <a:latin typeface="Anton"/>
              <a:ea typeface="Anton"/>
              <a:cs typeface="Anton"/>
              <a:sym typeface="Ant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5"/>
          <p:cNvSpPr txBox="1"/>
          <p:nvPr/>
        </p:nvSpPr>
        <p:spPr>
          <a:xfrm>
            <a:off x="4416375" y="885100"/>
            <a:ext cx="4614600" cy="350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El objeto Storage (API de almacenamiento web) nos permite </a:t>
            </a:r>
            <a:r>
              <a:rPr b="1" lang="en-GB" sz="1900">
                <a:solidFill>
                  <a:schemeClr val="dk1"/>
                </a:solidFill>
                <a:highlight>
                  <a:schemeClr val="accent6"/>
                </a:highlight>
                <a:latin typeface="Helvetica Neue"/>
                <a:ea typeface="Helvetica Neue"/>
                <a:cs typeface="Helvetica Neue"/>
                <a:sym typeface="Helvetica Neue"/>
              </a:rPr>
              <a:t>almacenar datos de manera local</a:t>
            </a:r>
            <a:r>
              <a:rPr lang="en-GB" sz="1900">
                <a:solidFill>
                  <a:schemeClr val="dk1"/>
                </a:solidFill>
                <a:highlight>
                  <a:schemeClr val="accent6"/>
                </a:highlight>
                <a:latin typeface="Helvetica Neue Light"/>
                <a:ea typeface="Helvetica Neue Light"/>
                <a:cs typeface="Helvetica Neue Light"/>
                <a:sym typeface="Helvetica Neue Light"/>
              </a:rPr>
              <a:t> en el navegador</a:t>
            </a:r>
            <a:r>
              <a:rPr lang="en-GB" sz="1900">
                <a:solidFill>
                  <a:schemeClr val="dk1"/>
                </a:solidFill>
                <a:highlight>
                  <a:srgbClr val="FFFFFF"/>
                </a:highlight>
                <a:latin typeface="Helvetica Neue Light"/>
                <a:ea typeface="Helvetica Neue Light"/>
                <a:cs typeface="Helvetica Neue Light"/>
                <a:sym typeface="Helvetica Neue Light"/>
              </a:rPr>
              <a:t> sin necesidad de realizar ninguna conexión con el servidor.</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Lo que significa que cada cliente puede preservar información de la </a:t>
            </a:r>
            <a:r>
              <a:rPr lang="en-GB" sz="1900">
                <a:solidFill>
                  <a:schemeClr val="dk1"/>
                </a:solidFill>
                <a:highlight>
                  <a:srgbClr val="FFFFFF"/>
                </a:highlight>
                <a:latin typeface="Helvetica Neue Light"/>
                <a:ea typeface="Helvetica Neue Light"/>
                <a:cs typeface="Helvetica Neue Light"/>
                <a:sym typeface="Helvetica Neue Light"/>
              </a:rPr>
              <a:t>aplicación</a:t>
            </a:r>
            <a:r>
              <a:rPr lang="en-GB" sz="1900">
                <a:solidFill>
                  <a:schemeClr val="dk1"/>
                </a:solidFill>
                <a:highlight>
                  <a:srgbClr val="FFFFFF"/>
                </a:highlight>
                <a:latin typeface="Helvetica Neue Light"/>
                <a:ea typeface="Helvetica Neue Light"/>
                <a:cs typeface="Helvetica Neue Light"/>
                <a:sym typeface="Helvetica Neue Light"/>
              </a:rPr>
              <a:t>.</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Estudiaremos dos tipos de </a:t>
            </a:r>
            <a:r>
              <a:rPr lang="en-GB" sz="1900">
                <a:solidFill>
                  <a:schemeClr val="dk1"/>
                </a:solidFill>
                <a:highlight>
                  <a:srgbClr val="FFFFFF"/>
                </a:highlight>
                <a:latin typeface="Helvetica Neue Light"/>
                <a:ea typeface="Helvetica Neue Light"/>
                <a:cs typeface="Helvetica Neue Light"/>
                <a:sym typeface="Helvetica Neue Light"/>
              </a:rPr>
              <a:t>a</a:t>
            </a:r>
            <a:r>
              <a:rPr lang="en-GB" sz="1900">
                <a:solidFill>
                  <a:schemeClr val="dk1"/>
                </a:solidFill>
                <a:highlight>
                  <a:srgbClr val="FFFFFF"/>
                </a:highlight>
                <a:latin typeface="Helvetica Neue Light"/>
                <a:ea typeface="Helvetica Neue Light"/>
                <a:cs typeface="Helvetica Neue Light"/>
                <a:sym typeface="Helvetica Neue Light"/>
              </a:rPr>
              <a:t>lmacenamiento: localStorage y sessionStorage. Uno es indefinido en el navegador, y otro es temporal, hasta cerrar la pestaña.</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224" name="Google Shape;224;p35"/>
          <p:cNvSpPr txBox="1"/>
          <p:nvPr/>
        </p:nvSpPr>
        <p:spPr>
          <a:xfrm>
            <a:off x="4370450" y="159625"/>
            <a:ext cx="4737900" cy="54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800">
                <a:latin typeface="Anton"/>
                <a:ea typeface="Anton"/>
                <a:cs typeface="Anton"/>
                <a:sym typeface="Anton"/>
              </a:rPr>
              <a:t>STORAGE O ALMACENAMIENTO</a:t>
            </a:r>
            <a:endParaRPr i="1" sz="2800">
              <a:latin typeface="Anton"/>
              <a:ea typeface="Anton"/>
              <a:cs typeface="Anton"/>
              <a:sym typeface="Anton"/>
            </a:endParaRPr>
          </a:p>
        </p:txBody>
      </p:sp>
      <p:pic>
        <p:nvPicPr>
          <p:cNvPr id="225" name="Google Shape;225;p35"/>
          <p:cNvPicPr preferRelativeResize="0"/>
          <p:nvPr/>
        </p:nvPicPr>
        <p:blipFill>
          <a:blip r:embed="rId3">
            <a:alphaModFix/>
          </a:blip>
          <a:stretch>
            <a:fillRect/>
          </a:stretch>
        </p:blipFill>
        <p:spPr>
          <a:xfrm>
            <a:off x="7782225" y="4782075"/>
            <a:ext cx="1186526" cy="330675"/>
          </a:xfrm>
          <a:prstGeom prst="rect">
            <a:avLst/>
          </a:prstGeom>
          <a:noFill/>
          <a:ln>
            <a:noFill/>
          </a:ln>
        </p:spPr>
      </p:pic>
      <p:pic>
        <p:nvPicPr>
          <p:cNvPr id="226" name="Google Shape;226;p35"/>
          <p:cNvPicPr preferRelativeResize="0"/>
          <p:nvPr/>
        </p:nvPicPr>
        <p:blipFill>
          <a:blip r:embed="rId4">
            <a:alphaModFix/>
          </a:blip>
          <a:stretch>
            <a:fillRect/>
          </a:stretch>
        </p:blipFill>
        <p:spPr>
          <a:xfrm>
            <a:off x="0" y="0"/>
            <a:ext cx="437045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6"/>
          <p:cNvSpPr txBox="1"/>
          <p:nvPr/>
        </p:nvSpPr>
        <p:spPr>
          <a:xfrm>
            <a:off x="1641225" y="17774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LOCALSTORAGE: SETITEM</a:t>
            </a:r>
            <a:endParaRPr i="1" sz="4500">
              <a:latin typeface="Anton"/>
              <a:ea typeface="Anton"/>
              <a:cs typeface="Anton"/>
              <a:sym typeface="Anton"/>
            </a:endParaRPr>
          </a:p>
        </p:txBody>
      </p:sp>
      <p:sp>
        <p:nvSpPr>
          <p:cNvPr id="232" name="Google Shape;232;p36"/>
          <p:cNvSpPr txBox="1"/>
          <p:nvPr/>
        </p:nvSpPr>
        <p:spPr>
          <a:xfrm>
            <a:off x="450300" y="983775"/>
            <a:ext cx="82434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accent6"/>
                </a:highlight>
                <a:latin typeface="Helvetica Neue Light"/>
                <a:ea typeface="Helvetica Neue Light"/>
                <a:cs typeface="Helvetica Neue Light"/>
                <a:sym typeface="Helvetica Neue Light"/>
              </a:rPr>
              <a:t>Los datos almacenados en </a:t>
            </a:r>
            <a:r>
              <a:rPr lang="en-GB" sz="1800">
                <a:solidFill>
                  <a:schemeClr val="dk1"/>
                </a:solidFill>
                <a:highlight>
                  <a:schemeClr val="accent6"/>
                </a:highlight>
                <a:latin typeface="Courier New"/>
                <a:ea typeface="Courier New"/>
                <a:cs typeface="Courier New"/>
                <a:sym typeface="Courier New"/>
              </a:rPr>
              <a:t>localStorage</a:t>
            </a:r>
            <a:r>
              <a:rPr lang="en-GB" sz="1800">
                <a:solidFill>
                  <a:schemeClr val="dk1"/>
                </a:solidFill>
                <a:highlight>
                  <a:schemeClr val="accent6"/>
                </a:highlight>
                <a:latin typeface="Helvetica Neue Light"/>
                <a:ea typeface="Helvetica Neue Light"/>
                <a:cs typeface="Helvetica Neue Light"/>
                <a:sym typeface="Helvetica Neue Light"/>
              </a:rPr>
              <a:t> (variable global preexistente) se almacena en el navegador de forma indefinida </a:t>
            </a:r>
            <a:r>
              <a:rPr lang="en-GB" sz="1800">
                <a:solidFill>
                  <a:schemeClr val="dk1"/>
                </a:solidFill>
                <a:highlight>
                  <a:schemeClr val="lt1"/>
                </a:highlight>
                <a:latin typeface="Helvetica Neue Light"/>
                <a:ea typeface="Helvetica Neue Light"/>
                <a:cs typeface="Helvetica Neue Light"/>
                <a:sym typeface="Helvetica Neue Light"/>
              </a:rPr>
              <a:t>(o hasta que se borren los datos de navegación del browser)</a:t>
            </a:r>
            <a:r>
              <a:rPr lang="en-GB" sz="1800">
                <a:solidFill>
                  <a:schemeClr val="dk1"/>
                </a:solidFill>
                <a:latin typeface="Helvetica Neue Light"/>
                <a:ea typeface="Helvetica Neue Light"/>
                <a:cs typeface="Helvetica Neue Light"/>
                <a:sym typeface="Helvetica Neue Light"/>
              </a:rPr>
              <a:t>: La información persiste reinicios de navegador y hasta del sistema operativo </a:t>
            </a:r>
            <a:r>
              <a:rPr lang="en-GB" sz="1800">
                <a:solidFill>
                  <a:schemeClr val="dk1"/>
                </a:solidFill>
                <a:highlight>
                  <a:srgbClr val="FFFFFF"/>
                </a:highlight>
                <a:latin typeface="Helvetica Neue Light"/>
                <a:ea typeface="Helvetica Neue Light"/>
                <a:cs typeface="Helvetica Neue Light"/>
                <a:sym typeface="Helvetica Neue Light"/>
              </a:rPr>
              <a:t>.</a:t>
            </a:r>
            <a:br>
              <a:rPr lang="en-GB" sz="1800">
                <a:solidFill>
                  <a:schemeClr val="dk1"/>
                </a:solidFill>
                <a:highlight>
                  <a:srgbClr val="FFFFFF"/>
                </a:highlight>
                <a:latin typeface="Helvetica Neue Light"/>
                <a:ea typeface="Helvetica Neue Light"/>
                <a:cs typeface="Helvetica Neue Light"/>
                <a:sym typeface="Helvetica Neue Light"/>
              </a:rPr>
            </a:br>
            <a:r>
              <a:rPr lang="en-GB" sz="1800">
                <a:solidFill>
                  <a:schemeClr val="dk1"/>
                </a:solidFill>
                <a:highlight>
                  <a:srgbClr val="FFFFFF"/>
                </a:highlight>
                <a:latin typeface="Helvetica Neue Light"/>
                <a:ea typeface="Helvetica Neue Light"/>
                <a:cs typeface="Helvetica Neue Light"/>
                <a:sym typeface="Helvetica Neue Light"/>
              </a:rPr>
              <a:t>Para almacenar información se utiliza</a:t>
            </a:r>
            <a:r>
              <a:rPr lang="en-GB" sz="1800">
                <a:solidFill>
                  <a:schemeClr val="dk1"/>
                </a:solidFill>
                <a:highlight>
                  <a:schemeClr val="lt1"/>
                </a:highlight>
                <a:latin typeface="Didact Gothic"/>
                <a:ea typeface="Didact Gothic"/>
                <a:cs typeface="Didact Gothic"/>
                <a:sym typeface="Didact Gothic"/>
              </a:rPr>
              <a:t> </a:t>
            </a:r>
            <a:r>
              <a:rPr lang="en-GB" sz="1800">
                <a:solidFill>
                  <a:schemeClr val="dk1"/>
                </a:solidFill>
                <a:highlight>
                  <a:schemeClr val="lt1"/>
                </a:highlight>
                <a:latin typeface="Courier New"/>
                <a:ea typeface="Courier New"/>
                <a:cs typeface="Courier New"/>
                <a:sym typeface="Courier New"/>
              </a:rPr>
              <a:t>setItem</a:t>
            </a:r>
            <a:r>
              <a:rPr lang="en-GB" sz="1800">
                <a:solidFill>
                  <a:schemeClr val="dk1"/>
                </a:solidFill>
                <a:highlight>
                  <a:schemeClr val="lt1"/>
                </a:highlight>
                <a:latin typeface="Didact Gothic"/>
                <a:ea typeface="Didact Gothic"/>
                <a:cs typeface="Didact Gothic"/>
                <a:sym typeface="Didact Gothic"/>
              </a:rPr>
              <a:t>:</a:t>
            </a:r>
            <a:endParaRPr sz="1800">
              <a:solidFill>
                <a:schemeClr val="dk1"/>
              </a:solidFill>
              <a:highlight>
                <a:srgbClr val="FFFFFF"/>
              </a:highlight>
              <a:latin typeface="Courier New"/>
              <a:ea typeface="Courier New"/>
              <a:cs typeface="Courier New"/>
              <a:sym typeface="Courier New"/>
            </a:endParaRPr>
          </a:p>
        </p:txBody>
      </p:sp>
      <p:sp>
        <p:nvSpPr>
          <p:cNvPr id="233" name="Google Shape;233;p36"/>
          <p:cNvSpPr txBox="1"/>
          <p:nvPr/>
        </p:nvSpPr>
        <p:spPr>
          <a:xfrm>
            <a:off x="930600" y="2893225"/>
            <a:ext cx="7282800" cy="2020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n-GB" sz="1500">
                <a:solidFill>
                  <a:srgbClr val="999999"/>
                </a:solidFill>
                <a:latin typeface="Courier New"/>
                <a:ea typeface="Courier New"/>
                <a:cs typeface="Courier New"/>
                <a:sym typeface="Courier New"/>
              </a:rPr>
              <a:t>// Método</a:t>
            </a:r>
            <a:r>
              <a:rPr lang="en-GB" sz="1500">
                <a:solidFill>
                  <a:srgbClr val="999999"/>
                </a:solidFill>
                <a:latin typeface="Courier New"/>
                <a:ea typeface="Courier New"/>
                <a:cs typeface="Courier New"/>
                <a:sym typeface="Courier New"/>
              </a:rPr>
              <a:t> -&gt; </a:t>
            </a:r>
            <a:r>
              <a:rPr lang="en-GB" sz="1500">
                <a:solidFill>
                  <a:srgbClr val="999999"/>
                </a:solidFill>
                <a:latin typeface="Courier New"/>
                <a:ea typeface="Courier New"/>
                <a:cs typeface="Courier New"/>
                <a:sym typeface="Courier New"/>
              </a:rPr>
              <a:t> localStorage.setItem(clave, valor)</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500">
                <a:solidFill>
                  <a:srgbClr val="999999"/>
                </a:solidFill>
                <a:latin typeface="Courier New"/>
                <a:ea typeface="Courier New"/>
                <a:cs typeface="Courier New"/>
                <a:sym typeface="Courier New"/>
              </a:rPr>
              <a:t>// clave = nombre para identificar el elemento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GB" sz="1500">
                <a:solidFill>
                  <a:srgbClr val="999999"/>
                </a:solidFill>
                <a:latin typeface="Courier New"/>
                <a:ea typeface="Courier New"/>
                <a:cs typeface="Courier New"/>
                <a:sym typeface="Courier New"/>
              </a:rPr>
              <a:t>// valor = valor/contenido del elemento </a:t>
            </a:r>
            <a:endParaRPr sz="1500">
              <a:solidFill>
                <a:srgbClr val="999999"/>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bienvenida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¡Hola Code!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true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unNumero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34" name="Google Shape;234;p36"/>
          <p:cNvPicPr preferRelativeResize="0"/>
          <p:nvPr/>
        </p:nvPicPr>
        <p:blipFill>
          <a:blip r:embed="rId3">
            <a:alphaModFix/>
          </a:blip>
          <a:stretch>
            <a:fillRect/>
          </a:stretch>
        </p:blipFill>
        <p:spPr>
          <a:xfrm>
            <a:off x="7759275" y="472087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nvSpPr>
        <p:spPr>
          <a:xfrm>
            <a:off x="1671825" y="33622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LOCALSTORAGE: GETITEM</a:t>
            </a:r>
            <a:endParaRPr i="1" sz="4500">
              <a:latin typeface="Anton"/>
              <a:ea typeface="Anton"/>
              <a:cs typeface="Anton"/>
              <a:sym typeface="Anton"/>
            </a:endParaRPr>
          </a:p>
          <a:p>
            <a:pPr indent="0" lvl="0" marL="0" rtl="0" algn="ctr">
              <a:spcBef>
                <a:spcPts val="0"/>
              </a:spcBef>
              <a:spcAft>
                <a:spcPts val="0"/>
              </a:spcAft>
              <a:buNone/>
            </a:pPr>
            <a:r>
              <a:t/>
            </a:r>
            <a:endParaRPr i="1" sz="4500">
              <a:latin typeface="Anton"/>
              <a:ea typeface="Anton"/>
              <a:cs typeface="Anton"/>
              <a:sym typeface="Anton"/>
            </a:endParaRPr>
          </a:p>
        </p:txBody>
      </p:sp>
      <p:sp>
        <p:nvSpPr>
          <p:cNvPr id="240" name="Google Shape;240;p37"/>
          <p:cNvSpPr txBox="1"/>
          <p:nvPr/>
        </p:nvSpPr>
        <p:spPr>
          <a:xfrm>
            <a:off x="650750" y="1111626"/>
            <a:ext cx="78426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chemeClr val="lt1"/>
                </a:highlight>
                <a:latin typeface="Helvetica Neue Light"/>
                <a:ea typeface="Helvetica Neue Light"/>
                <a:cs typeface="Helvetica Neue Light"/>
                <a:sym typeface="Helvetica Neue Light"/>
              </a:rPr>
              <a:t>P</a:t>
            </a:r>
            <a:r>
              <a:rPr lang="en-GB" sz="1800">
                <a:solidFill>
                  <a:schemeClr val="dk1"/>
                </a:solidFill>
                <a:highlight>
                  <a:schemeClr val="lt1"/>
                </a:highlight>
                <a:latin typeface="Helvetica Neue Light"/>
                <a:ea typeface="Helvetica Neue Light"/>
                <a:cs typeface="Helvetica Neue Light"/>
                <a:sym typeface="Helvetica Neue Light"/>
              </a:rPr>
              <a:t>odemos acceder a </a:t>
            </a:r>
            <a:r>
              <a:rPr lang="en-GB" sz="1800">
                <a:solidFill>
                  <a:schemeClr val="dk1"/>
                </a:solidFill>
                <a:highlight>
                  <a:srgbClr val="FFFFFF"/>
                </a:highlight>
                <a:latin typeface="Helvetica Neue Light"/>
                <a:ea typeface="Helvetica Neue Light"/>
                <a:cs typeface="Helvetica Neue Light"/>
                <a:sym typeface="Helvetica Neue Light"/>
              </a:rPr>
              <a:t>l</a:t>
            </a:r>
            <a:r>
              <a:rPr lang="en-GB" sz="1800">
                <a:solidFill>
                  <a:schemeClr val="dk1"/>
                </a:solidFill>
                <a:highlight>
                  <a:srgbClr val="FFFFFF"/>
                </a:highlight>
                <a:latin typeface="Helvetica Neue Light"/>
                <a:ea typeface="Helvetica Neue Light"/>
                <a:cs typeface="Helvetica Neue Light"/>
                <a:sym typeface="Helvetica Neue Light"/>
              </a:rPr>
              <a:t>a información almacenada en localStorage </a:t>
            </a:r>
            <a:r>
              <a:rPr lang="en-GB" sz="1800">
                <a:solidFill>
                  <a:schemeClr val="dk1"/>
                </a:solidFill>
                <a:highlight>
                  <a:schemeClr val="lt1"/>
                </a:highlight>
                <a:latin typeface="Helvetica Neue Light"/>
                <a:ea typeface="Helvetica Neue Light"/>
                <a:cs typeface="Helvetica Neue Light"/>
                <a:sym typeface="Helvetica Neue Light"/>
              </a:rPr>
              <a:t>utilizando </a:t>
            </a:r>
            <a:r>
              <a:rPr lang="en-GB" sz="1800">
                <a:solidFill>
                  <a:schemeClr val="dk1"/>
                </a:solidFill>
                <a:highlight>
                  <a:schemeClr val="lt1"/>
                </a:highlight>
                <a:latin typeface="Courier New"/>
                <a:ea typeface="Courier New"/>
                <a:cs typeface="Courier New"/>
                <a:sym typeface="Courier New"/>
              </a:rPr>
              <a:t>g</a:t>
            </a:r>
            <a:r>
              <a:rPr lang="en-GB" sz="1800">
                <a:solidFill>
                  <a:schemeClr val="dk1"/>
                </a:solidFill>
                <a:highlight>
                  <a:schemeClr val="lt1"/>
                </a:highlight>
                <a:latin typeface="Courier New"/>
                <a:ea typeface="Courier New"/>
                <a:cs typeface="Courier New"/>
                <a:sym typeface="Courier New"/>
              </a:rPr>
              <a:t>etItem</a:t>
            </a:r>
            <a:r>
              <a:rPr lang="en-GB" sz="1800">
                <a:solidFill>
                  <a:schemeClr val="dk1"/>
                </a:solidFill>
                <a:highlight>
                  <a:schemeClr val="lt1"/>
                </a:highlight>
                <a:latin typeface="Helvetica Neue Light"/>
                <a:ea typeface="Helvetica Neue Light"/>
                <a:cs typeface="Helvetica Neue Light"/>
                <a:sym typeface="Helvetica Neue Light"/>
              </a:rPr>
              <a:t>. </a:t>
            </a:r>
            <a:r>
              <a:rPr lang="en-GB" sz="1800">
                <a:solidFill>
                  <a:schemeClr val="dk1"/>
                </a:solidFill>
                <a:highlight>
                  <a:schemeClr val="accent6"/>
                </a:highlight>
                <a:latin typeface="Helvetica Neue Light"/>
                <a:ea typeface="Helvetica Neue Light"/>
                <a:cs typeface="Helvetica Neue Light"/>
                <a:sym typeface="Helvetica Neue Light"/>
              </a:rPr>
              <a:t>Las claves y valores de Storage se guardan en formato de cadena de caracteres (DOMString).</a:t>
            </a:r>
            <a:endParaRPr sz="1800">
              <a:solidFill>
                <a:schemeClr val="dk1"/>
              </a:solidFill>
              <a:highlight>
                <a:schemeClr val="accent6"/>
              </a:highlight>
              <a:latin typeface="Helvetica Neue Light"/>
              <a:ea typeface="Helvetica Neue Light"/>
              <a:cs typeface="Helvetica Neue Light"/>
              <a:sym typeface="Helvetica Neue Light"/>
            </a:endParaRPr>
          </a:p>
        </p:txBody>
      </p:sp>
      <p:sp>
        <p:nvSpPr>
          <p:cNvPr id="241" name="Google Shape;241;p37"/>
          <p:cNvSpPr txBox="1"/>
          <p:nvPr/>
        </p:nvSpPr>
        <p:spPr>
          <a:xfrm>
            <a:off x="930600" y="2264975"/>
            <a:ext cx="7374000" cy="2725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mensaje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bienvenida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bandera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numero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unNumero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mensaje); </a:t>
            </a:r>
            <a:r>
              <a:rPr lang="en-GB" sz="1600">
                <a:solidFill>
                  <a:srgbClr val="6272A4"/>
                </a:solidFill>
                <a:latin typeface="Courier New"/>
                <a:ea typeface="Courier New"/>
                <a:cs typeface="Courier New"/>
                <a:sym typeface="Courier New"/>
              </a:rPr>
              <a:t>//string;</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bandera); </a:t>
            </a:r>
            <a:r>
              <a:rPr lang="en-GB" sz="1600">
                <a:solidFill>
                  <a:srgbClr val="6272A4"/>
                </a:solidFill>
                <a:latin typeface="Courier New"/>
                <a:ea typeface="Courier New"/>
                <a:cs typeface="Courier New"/>
                <a:sym typeface="Courier New"/>
              </a:rPr>
              <a:t>//string;</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numero);  </a:t>
            </a:r>
            <a:r>
              <a:rPr lang="en-GB" sz="1600">
                <a:solidFill>
                  <a:srgbClr val="6272A4"/>
                </a:solidFill>
                <a:latin typeface="Courier New"/>
                <a:ea typeface="Courier New"/>
                <a:cs typeface="Courier New"/>
                <a:sym typeface="Courier New"/>
              </a:rPr>
              <a:t>//string;</a:t>
            </a:r>
            <a:endParaRPr sz="16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42" name="Google Shape;242;p37"/>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nvSpPr>
        <p:spPr>
          <a:xfrm>
            <a:off x="650750" y="101200"/>
            <a:ext cx="76743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SESSIONSTORAGE: SETITEM</a:t>
            </a:r>
            <a:endParaRPr i="1" sz="4500">
              <a:latin typeface="Anton"/>
              <a:ea typeface="Anton"/>
              <a:cs typeface="Anton"/>
              <a:sym typeface="Anton"/>
            </a:endParaRPr>
          </a:p>
          <a:p>
            <a:pPr indent="0" lvl="0" marL="0" rtl="0" algn="ctr">
              <a:spcBef>
                <a:spcPts val="0"/>
              </a:spcBef>
              <a:spcAft>
                <a:spcPts val="0"/>
              </a:spcAft>
              <a:buNone/>
            </a:pPr>
            <a:r>
              <a:t/>
            </a:r>
            <a:endParaRPr i="1" sz="4500">
              <a:latin typeface="Anton"/>
              <a:ea typeface="Anton"/>
              <a:cs typeface="Anton"/>
              <a:sym typeface="Anton"/>
            </a:endParaRPr>
          </a:p>
        </p:txBody>
      </p:sp>
      <p:sp>
        <p:nvSpPr>
          <p:cNvPr id="248" name="Google Shape;248;p38"/>
          <p:cNvSpPr txBox="1"/>
          <p:nvPr/>
        </p:nvSpPr>
        <p:spPr>
          <a:xfrm>
            <a:off x="650750" y="870375"/>
            <a:ext cx="82278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La información almacenada en </a:t>
            </a:r>
            <a:r>
              <a:rPr lang="en-GB" sz="1800">
                <a:solidFill>
                  <a:schemeClr val="dk1"/>
                </a:solidFill>
                <a:highlight>
                  <a:srgbClr val="E0FF00"/>
                </a:highlight>
                <a:latin typeface="Courier New"/>
                <a:ea typeface="Courier New"/>
                <a:cs typeface="Courier New"/>
                <a:sym typeface="Courier New"/>
              </a:rPr>
              <a:t>session</a:t>
            </a:r>
            <a:r>
              <a:rPr lang="en-GB" sz="1800">
                <a:solidFill>
                  <a:schemeClr val="dk1"/>
                </a:solidFill>
                <a:highlight>
                  <a:srgbClr val="E0FF00"/>
                </a:highlight>
                <a:latin typeface="Courier New"/>
                <a:ea typeface="Courier New"/>
                <a:cs typeface="Courier New"/>
                <a:sym typeface="Courier New"/>
              </a:rPr>
              <a:t>Storage</a:t>
            </a:r>
            <a:r>
              <a:rPr lang="en-GB" sz="1800">
                <a:solidFill>
                  <a:schemeClr val="dk1"/>
                </a:solidFill>
                <a:highlight>
                  <a:srgbClr val="E0FF00"/>
                </a:highlight>
                <a:latin typeface="Helvetica Neue Light"/>
                <a:ea typeface="Helvetica Neue Light"/>
                <a:cs typeface="Helvetica Neue Light"/>
                <a:sym typeface="Helvetica Neue Light"/>
              </a:rPr>
              <a:t> (variable global preexistente) se almacena en el navegador hasta que el usuario cierra la ventana</a:t>
            </a:r>
            <a:r>
              <a:rPr lang="en-GB" sz="1800">
                <a:solidFill>
                  <a:schemeClr val="dk1"/>
                </a:solidFill>
                <a:highlight>
                  <a:srgbClr val="FFFFFF"/>
                </a:highlight>
                <a:latin typeface="Helvetica Neue Light"/>
                <a:ea typeface="Helvetica Neue Light"/>
                <a:cs typeface="Helvetica Neue Light"/>
                <a:sym typeface="Helvetica Neue Light"/>
              </a:rPr>
              <a:t>. Solo existe dentro de la pestaña actual del navegador y</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otra pestaña con la misma página tendrá otro </a:t>
            </a:r>
            <a:r>
              <a:rPr lang="en-GB" sz="2000">
                <a:solidFill>
                  <a:schemeClr val="dk1"/>
                </a:solidFill>
                <a:highlight>
                  <a:schemeClr val="lt1"/>
                </a:highlight>
                <a:latin typeface="Helvetica Neue Light"/>
                <a:ea typeface="Helvetica Neue Light"/>
                <a:cs typeface="Helvetica Neue Light"/>
                <a:sym typeface="Helvetica Neue Light"/>
              </a:rPr>
              <a:t> </a:t>
            </a:r>
            <a:r>
              <a:rPr lang="en-GB" sz="1800">
                <a:solidFill>
                  <a:schemeClr val="dk1"/>
                </a:solidFill>
                <a:highlight>
                  <a:schemeClr val="lt1"/>
                </a:highlight>
                <a:latin typeface="Courier New"/>
                <a:ea typeface="Courier New"/>
                <a:cs typeface="Courier New"/>
                <a:sym typeface="Courier New"/>
              </a:rPr>
              <a:t>sessionStorage</a:t>
            </a:r>
            <a:r>
              <a:rPr lang="en-GB" sz="1800">
                <a:solidFill>
                  <a:schemeClr val="dk1"/>
                </a:solidFill>
                <a:highlight>
                  <a:srgbClr val="FFFFFF"/>
                </a:highlight>
                <a:latin typeface="Helvetica Neue Light"/>
                <a:ea typeface="Helvetica Neue Light"/>
                <a:cs typeface="Helvetica Neue Light"/>
                <a:sym typeface="Helvetica Neue Light"/>
              </a:rPr>
              <a:t> distinto, pero se comparte entre iframes en la pestaña (asumiendo que tengan el mismo orígen).Para almacenar información se utiliza</a:t>
            </a:r>
            <a:r>
              <a:rPr lang="en-GB" sz="1800">
                <a:solidFill>
                  <a:schemeClr val="dk1"/>
                </a:solidFill>
                <a:highlight>
                  <a:schemeClr val="lt1"/>
                </a:highlight>
                <a:latin typeface="Didact Gothic"/>
                <a:ea typeface="Didact Gothic"/>
                <a:cs typeface="Didact Gothic"/>
                <a:sym typeface="Didact Gothic"/>
              </a:rPr>
              <a:t> </a:t>
            </a:r>
            <a:r>
              <a:rPr lang="en-GB" sz="1800">
                <a:solidFill>
                  <a:schemeClr val="dk1"/>
                </a:solidFill>
                <a:highlight>
                  <a:schemeClr val="lt1"/>
                </a:highlight>
                <a:latin typeface="Courier New"/>
                <a:ea typeface="Courier New"/>
                <a:cs typeface="Courier New"/>
                <a:sym typeface="Courier New"/>
              </a:rPr>
              <a:t>setItem</a:t>
            </a:r>
            <a:r>
              <a:rPr lang="en-GB" sz="1800">
                <a:solidFill>
                  <a:schemeClr val="dk1"/>
                </a:solidFill>
                <a:highlight>
                  <a:schemeClr val="lt1"/>
                </a:highlight>
                <a:latin typeface="Didact Gothic"/>
                <a:ea typeface="Didact Gothic"/>
                <a:cs typeface="Didact Gothic"/>
                <a:sym typeface="Didact Gothic"/>
              </a:rPr>
              <a:t>:</a:t>
            </a:r>
            <a:endParaRPr sz="1800">
              <a:solidFill>
                <a:schemeClr val="dk1"/>
              </a:solidFill>
              <a:highlight>
                <a:srgbClr val="FFFFFF"/>
              </a:highlight>
              <a:latin typeface="Courier New"/>
              <a:ea typeface="Courier New"/>
              <a:cs typeface="Courier New"/>
              <a:sym typeface="Courier New"/>
            </a:endParaRPr>
          </a:p>
        </p:txBody>
      </p:sp>
      <p:sp>
        <p:nvSpPr>
          <p:cNvPr id="249" name="Google Shape;249;p38"/>
          <p:cNvSpPr txBox="1"/>
          <p:nvPr/>
        </p:nvSpPr>
        <p:spPr>
          <a:xfrm>
            <a:off x="1123250" y="3038025"/>
            <a:ext cx="7282800" cy="2028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None/>
            </a:pPr>
            <a:r>
              <a:rPr lang="en-GB" sz="1500">
                <a:solidFill>
                  <a:srgbClr val="999999"/>
                </a:solidFill>
                <a:latin typeface="Courier New"/>
                <a:ea typeface="Courier New"/>
                <a:cs typeface="Courier New"/>
                <a:sym typeface="Courier New"/>
              </a:rPr>
              <a:t>// Método -&gt;  sessionStorage.setItem(clave, valor)</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500">
                <a:solidFill>
                  <a:srgbClr val="999999"/>
                </a:solidFill>
                <a:latin typeface="Courier New"/>
                <a:ea typeface="Courier New"/>
                <a:cs typeface="Courier New"/>
                <a:sym typeface="Courier New"/>
              </a:rPr>
              <a:t>// clave = nombre del elemento</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500">
                <a:solidFill>
                  <a:srgbClr val="999999"/>
                </a:solidFill>
                <a:latin typeface="Courier New"/>
                <a:ea typeface="Courier New"/>
                <a:cs typeface="Courier New"/>
                <a:sym typeface="Courier New"/>
              </a:rPr>
              <a:t>// valor = Contenido del elemento</a:t>
            </a:r>
            <a:endParaRPr sz="1500">
              <a:solidFill>
                <a:srgbClr val="999999"/>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seleccionados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3</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false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email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info@email.com</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50" name="Google Shape;250;p38"/>
          <p:cNvPicPr preferRelativeResize="0"/>
          <p:nvPr/>
        </p:nvPicPr>
        <p:blipFill>
          <a:blip r:embed="rId3">
            <a:alphaModFix/>
          </a:blip>
          <a:stretch>
            <a:fillRect/>
          </a:stretch>
        </p:blipFill>
        <p:spPr>
          <a:xfrm>
            <a:off x="7881750" y="48128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nvSpPr>
        <p:spPr>
          <a:xfrm>
            <a:off x="650750" y="1111626"/>
            <a:ext cx="78426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P</a:t>
            </a:r>
            <a:r>
              <a:rPr lang="en-GB" sz="2000">
                <a:solidFill>
                  <a:schemeClr val="dk1"/>
                </a:solidFill>
                <a:highlight>
                  <a:schemeClr val="lt1"/>
                </a:highlight>
                <a:latin typeface="Helvetica Neue Light"/>
                <a:ea typeface="Helvetica Neue Light"/>
                <a:cs typeface="Helvetica Neue Light"/>
                <a:sym typeface="Helvetica Neue Light"/>
              </a:rPr>
              <a:t>odemos acceder </a:t>
            </a:r>
            <a:r>
              <a:rPr lang="en-GB" sz="2000">
                <a:solidFill>
                  <a:schemeClr val="dk1"/>
                </a:solidFill>
                <a:highlight>
                  <a:srgbClr val="FFFFFF"/>
                </a:highlight>
                <a:latin typeface="Helvetica Neue Light"/>
                <a:ea typeface="Helvetica Neue Light"/>
                <a:cs typeface="Helvetica Neue Light"/>
                <a:sym typeface="Helvetica Neue Light"/>
              </a:rPr>
              <a:t>a la información almacenada en </a:t>
            </a:r>
            <a:r>
              <a:rPr lang="en-GB" sz="2000">
                <a:solidFill>
                  <a:schemeClr val="dk1"/>
                </a:solidFill>
                <a:highlight>
                  <a:srgbClr val="FFFFFF"/>
                </a:highlight>
                <a:latin typeface="Courier New"/>
                <a:ea typeface="Courier New"/>
                <a:cs typeface="Courier New"/>
                <a:sym typeface="Courier New"/>
              </a:rPr>
              <a:t>session</a:t>
            </a:r>
            <a:r>
              <a:rPr lang="en-GB" sz="2000">
                <a:solidFill>
                  <a:schemeClr val="dk1"/>
                </a:solidFill>
                <a:highlight>
                  <a:srgbClr val="FFFFFF"/>
                </a:highlight>
                <a:latin typeface="Courier New"/>
                <a:ea typeface="Courier New"/>
                <a:cs typeface="Courier New"/>
                <a:sym typeface="Courier New"/>
              </a:rPr>
              <a:t>Storage </a:t>
            </a:r>
            <a:r>
              <a:rPr lang="en-GB" sz="2000">
                <a:solidFill>
                  <a:schemeClr val="dk1"/>
                </a:solidFill>
                <a:highlight>
                  <a:schemeClr val="lt1"/>
                </a:highlight>
                <a:latin typeface="Helvetica Neue Light"/>
                <a:ea typeface="Helvetica Neue Light"/>
                <a:cs typeface="Helvetica Neue Light"/>
                <a:sym typeface="Helvetica Neue Light"/>
              </a:rPr>
              <a:t>utilizando </a:t>
            </a:r>
            <a:r>
              <a:rPr lang="en-GB" sz="2000">
                <a:solidFill>
                  <a:schemeClr val="dk1"/>
                </a:solidFill>
                <a:highlight>
                  <a:schemeClr val="lt1"/>
                </a:highlight>
                <a:latin typeface="Courier New"/>
                <a:ea typeface="Courier New"/>
                <a:cs typeface="Courier New"/>
                <a:sym typeface="Courier New"/>
              </a:rPr>
              <a:t>getItem</a:t>
            </a:r>
            <a:r>
              <a:rPr lang="en-GB" sz="2000">
                <a:solidFill>
                  <a:schemeClr val="dk1"/>
                </a:solidFill>
                <a:highlight>
                  <a:schemeClr val="lt1"/>
                </a:highlight>
                <a:latin typeface="Didact Gothic"/>
                <a:ea typeface="Didact Gothic"/>
                <a:cs typeface="Didact Gothic"/>
                <a:sym typeface="Didact Gothic"/>
              </a:rPr>
              <a:t>. </a:t>
            </a:r>
            <a:r>
              <a:rPr lang="en-GB" sz="2000">
                <a:solidFill>
                  <a:schemeClr val="dk1"/>
                </a:solidFill>
                <a:highlight>
                  <a:schemeClr val="lt1"/>
                </a:highlight>
                <a:latin typeface="Helvetica Neue Light"/>
                <a:ea typeface="Helvetica Neue Light"/>
                <a:cs typeface="Helvetica Neue Light"/>
                <a:sym typeface="Helvetica Neue Light"/>
              </a:rPr>
              <a:t> </a:t>
            </a:r>
            <a:r>
              <a:rPr lang="en-GB" sz="2000">
                <a:solidFill>
                  <a:schemeClr val="dk1"/>
                </a:solidFill>
                <a:highlight>
                  <a:schemeClr val="accent6"/>
                </a:highlight>
                <a:latin typeface="Helvetica Neue Light"/>
                <a:ea typeface="Helvetica Neue Light"/>
                <a:cs typeface="Helvetica Neue Light"/>
                <a:sym typeface="Helvetica Neue Light"/>
              </a:rPr>
              <a:t>Las claves y valores de Storage se guardan siempre en formato de cadena de caracteres.</a:t>
            </a:r>
            <a:endParaRPr sz="2000">
              <a:solidFill>
                <a:schemeClr val="dk1"/>
              </a:solidFill>
              <a:highlight>
                <a:srgbClr val="FFFFFF"/>
              </a:highlight>
              <a:latin typeface="Courier New"/>
              <a:ea typeface="Courier New"/>
              <a:cs typeface="Courier New"/>
              <a:sym typeface="Courier New"/>
            </a:endParaRPr>
          </a:p>
        </p:txBody>
      </p:sp>
      <p:sp>
        <p:nvSpPr>
          <p:cNvPr id="256" name="Google Shape;256;p39"/>
          <p:cNvSpPr txBox="1"/>
          <p:nvPr/>
        </p:nvSpPr>
        <p:spPr>
          <a:xfrm>
            <a:off x="505150" y="2363200"/>
            <a:ext cx="8480700" cy="2627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lista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seleccionados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split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bandera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true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email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email</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lista);   </a:t>
            </a:r>
            <a:r>
              <a:rPr lang="en-GB" sz="1600">
                <a:solidFill>
                  <a:srgbClr val="6272A4"/>
                </a:solidFill>
                <a:latin typeface="Courier New"/>
                <a:ea typeface="Courier New"/>
                <a:cs typeface="Courier New"/>
                <a:sym typeface="Courier New"/>
              </a:rPr>
              <a:t>//object ["1","2","3"];</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bandera); </a:t>
            </a:r>
            <a:r>
              <a:rPr lang="en-GB" sz="1600">
                <a:solidFill>
                  <a:srgbClr val="6272A4"/>
                </a:solidFill>
                <a:latin typeface="Courier New"/>
                <a:ea typeface="Courier New"/>
                <a:cs typeface="Courier New"/>
                <a:sym typeface="Courier New"/>
              </a:rPr>
              <a:t>//boolean;</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email);   </a:t>
            </a:r>
            <a:r>
              <a:rPr lang="en-GB" sz="1600">
                <a:solidFill>
                  <a:srgbClr val="6272A4"/>
                </a:solidFill>
                <a:latin typeface="Courier New"/>
                <a:ea typeface="Courier New"/>
                <a:cs typeface="Courier New"/>
                <a:sym typeface="Courier New"/>
              </a:rPr>
              <a:t>//string;</a:t>
            </a:r>
            <a:endParaRPr sz="16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
        <p:nvSpPr>
          <p:cNvPr id="257" name="Google Shape;257;p39"/>
          <p:cNvSpPr txBox="1"/>
          <p:nvPr/>
        </p:nvSpPr>
        <p:spPr>
          <a:xfrm>
            <a:off x="1350300" y="326950"/>
            <a:ext cx="6443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SESSION</a:t>
            </a:r>
            <a:r>
              <a:rPr i="1" lang="en-GB" sz="4500">
                <a:latin typeface="Anton"/>
                <a:ea typeface="Anton"/>
                <a:cs typeface="Anton"/>
                <a:sym typeface="Anton"/>
              </a:rPr>
              <a:t>STORAGE: GETITEM</a:t>
            </a:r>
            <a:endParaRPr i="1" sz="4500">
              <a:latin typeface="Anton"/>
              <a:ea typeface="Anton"/>
              <a:cs typeface="Anton"/>
              <a:sym typeface="Anton"/>
            </a:endParaRPr>
          </a:p>
          <a:p>
            <a:pPr indent="0" lvl="0" marL="0" rtl="0" algn="ctr">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58" name="Google Shape;258;p39"/>
          <p:cNvPicPr preferRelativeResize="0"/>
          <p:nvPr/>
        </p:nvPicPr>
        <p:blipFill>
          <a:blip r:embed="rId3">
            <a:alphaModFix/>
          </a:blip>
          <a:stretch>
            <a:fillRect/>
          </a:stretch>
        </p:blipFill>
        <p:spPr>
          <a:xfrm>
            <a:off x="7912350" y="478207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nvSpPr>
        <p:spPr>
          <a:xfrm>
            <a:off x="734950" y="744225"/>
            <a:ext cx="81819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Dado que  </a:t>
            </a:r>
            <a:r>
              <a:rPr lang="en-GB" sz="1900">
                <a:solidFill>
                  <a:schemeClr val="dk1"/>
                </a:solidFill>
                <a:latin typeface="Courier New"/>
                <a:ea typeface="Courier New"/>
                <a:cs typeface="Courier New"/>
                <a:sym typeface="Courier New"/>
              </a:rPr>
              <a:t>localStorage</a:t>
            </a:r>
            <a:r>
              <a:rPr lang="en-GB" sz="1900">
                <a:solidFill>
                  <a:schemeClr val="dk1"/>
                </a:solidFill>
                <a:latin typeface="Helvetica Neue Light"/>
                <a:ea typeface="Helvetica Neue Light"/>
                <a:cs typeface="Helvetica Neue Light"/>
                <a:sym typeface="Helvetica Neue Light"/>
              </a:rPr>
              <a:t> y</a:t>
            </a:r>
            <a:r>
              <a:rPr lang="en-GB" sz="1900">
                <a:solidFill>
                  <a:schemeClr val="dk1"/>
                </a:solidFill>
                <a:highlight>
                  <a:srgbClr val="FFFFFF"/>
                </a:highlight>
                <a:latin typeface="Helvetica Neue Light"/>
                <a:ea typeface="Helvetica Neue Light"/>
                <a:cs typeface="Helvetica Neue Light"/>
                <a:sym typeface="Helvetica Neue Light"/>
              </a:rPr>
              <a:t> </a:t>
            </a:r>
            <a:r>
              <a:rPr lang="en-GB" sz="1900">
                <a:solidFill>
                  <a:schemeClr val="dk1"/>
                </a:solidFill>
                <a:highlight>
                  <a:srgbClr val="FFFFFF"/>
                </a:highlight>
                <a:latin typeface="Courier New"/>
                <a:ea typeface="Courier New"/>
                <a:cs typeface="Courier New"/>
                <a:sym typeface="Courier New"/>
              </a:rPr>
              <a:t>sessionStorage</a:t>
            </a:r>
            <a:r>
              <a:rPr lang="en-GB" sz="1900">
                <a:solidFill>
                  <a:schemeClr val="dk1"/>
                </a:solidFill>
                <a:highlight>
                  <a:srgbClr val="FFFFFF"/>
                </a:highlight>
                <a:latin typeface="Helvetica Neue Light"/>
                <a:ea typeface="Helvetica Neue Light"/>
                <a:cs typeface="Helvetica Neue Light"/>
                <a:sym typeface="Helvetica Neue Light"/>
              </a:rPr>
              <a:t> son</a:t>
            </a:r>
            <a:r>
              <a:rPr lang="en-GB" sz="1900">
                <a:solidFill>
                  <a:schemeClr val="dk1"/>
                </a:solidFill>
                <a:highlight>
                  <a:schemeClr val="lt1"/>
                </a:highlight>
                <a:latin typeface="Helvetica Neue Light"/>
                <a:ea typeface="Helvetica Neue Light"/>
                <a:cs typeface="Helvetica Neue Light"/>
                <a:sym typeface="Helvetica Neue Light"/>
              </a:rPr>
              <a:t> objetos globales es posible crear y acceder a las claves como si fueran propiedades. </a:t>
            </a:r>
            <a:r>
              <a:rPr lang="en-GB" sz="1900">
                <a:solidFill>
                  <a:schemeClr val="dk1"/>
                </a:solidFill>
                <a:highlight>
                  <a:srgbClr val="E0FF00"/>
                </a:highlight>
                <a:latin typeface="Helvetica Neue Light"/>
                <a:ea typeface="Helvetica Neue Light"/>
                <a:cs typeface="Helvetica Neue Light"/>
                <a:sym typeface="Helvetica Neue Light"/>
              </a:rPr>
              <a:t>Pero esto no es recomendable, porque hay eventos asociado a la modificación del storage cuando se emplea getItem o setItem</a:t>
            </a:r>
            <a:endParaRPr sz="1900">
              <a:solidFill>
                <a:schemeClr val="dk1"/>
              </a:solidFill>
              <a:highlight>
                <a:srgbClr val="E0FF00"/>
              </a:highlight>
              <a:latin typeface="Helvetica Neue Light"/>
              <a:ea typeface="Helvetica Neue Light"/>
              <a:cs typeface="Helvetica Neue Light"/>
              <a:sym typeface="Helvetica Neue Light"/>
            </a:endParaRPr>
          </a:p>
        </p:txBody>
      </p:sp>
      <p:sp>
        <p:nvSpPr>
          <p:cNvPr id="264" name="Google Shape;264;p40"/>
          <p:cNvSpPr txBox="1"/>
          <p:nvPr/>
        </p:nvSpPr>
        <p:spPr>
          <a:xfrm>
            <a:off x="531975" y="2210225"/>
            <a:ext cx="8480700" cy="2841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//Guarda una clave</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.numeroPrueba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5</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//Leer una clave</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8BE9FD"/>
                </a:solidFill>
                <a:latin typeface="Courier New"/>
                <a:ea typeface="Courier New"/>
                <a:cs typeface="Courier New"/>
                <a:sym typeface="Courier New"/>
              </a:rPr>
              <a:t>alert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.numeroPrueba</a:t>
            </a:r>
            <a:r>
              <a:rPr lang="en-GB" sz="1600">
                <a:solidFill>
                  <a:srgbClr val="F8F8F2"/>
                </a:solidFill>
                <a:latin typeface="Courier New"/>
                <a:ea typeface="Courier New"/>
                <a:cs typeface="Courier New"/>
                <a:sym typeface="Courier New"/>
              </a:rPr>
              <a:t> </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5</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clave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toString</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//toString método reservado</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[clave]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6</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//No se guarda este </a:t>
            </a:r>
            <a:r>
              <a:rPr lang="en-GB" sz="1600">
                <a:solidFill>
                  <a:srgbClr val="6272A4"/>
                </a:solidFill>
                <a:latin typeface="Courier New"/>
                <a:ea typeface="Courier New"/>
                <a:cs typeface="Courier New"/>
                <a:sym typeface="Courier New"/>
              </a:rPr>
              <a:t>dato</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
        <p:nvSpPr>
          <p:cNvPr id="265" name="Google Shape;265;p40"/>
          <p:cNvSpPr txBox="1"/>
          <p:nvPr/>
        </p:nvSpPr>
        <p:spPr>
          <a:xfrm>
            <a:off x="1350300" y="0"/>
            <a:ext cx="6443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ACCESO TIPO OBJETO</a:t>
            </a:r>
            <a:endParaRPr i="1" sz="4500">
              <a:latin typeface="Anton"/>
              <a:ea typeface="Anton"/>
              <a:cs typeface="Anton"/>
              <a:sym typeface="Anton"/>
            </a:endParaRPr>
          </a:p>
          <a:p>
            <a:pPr indent="0" lvl="0" marL="0" rtl="0" algn="ctr">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66" name="Google Shape;266;p40"/>
          <p:cNvPicPr preferRelativeResize="0"/>
          <p:nvPr/>
        </p:nvPicPr>
        <p:blipFill>
          <a:blip r:embed="rId3">
            <a:alphaModFix/>
          </a:blip>
          <a:stretch>
            <a:fillRect/>
          </a:stretch>
        </p:blipFill>
        <p:spPr>
          <a:xfrm>
            <a:off x="7912350" y="478207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1"/>
          <p:cNvSpPr txBox="1"/>
          <p:nvPr/>
        </p:nvSpPr>
        <p:spPr>
          <a:xfrm>
            <a:off x="509025" y="884850"/>
            <a:ext cx="84462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900">
                <a:solidFill>
                  <a:schemeClr val="dk1"/>
                </a:solidFill>
                <a:highlight>
                  <a:schemeClr val="lt1"/>
                </a:highlight>
                <a:latin typeface="Helvetica Neue Light"/>
                <a:ea typeface="Helvetica Neue Light"/>
                <a:cs typeface="Helvetica Neue Light"/>
                <a:sym typeface="Helvetica Neue Light"/>
              </a:rPr>
              <a:t>Es posible</a:t>
            </a:r>
            <a:r>
              <a:rPr lang="en-GB" sz="1900">
                <a:solidFill>
                  <a:schemeClr val="dk1"/>
                </a:solidFill>
                <a:highlight>
                  <a:schemeClr val="lt1"/>
                </a:highlight>
                <a:latin typeface="Helvetica Neue Light"/>
                <a:ea typeface="Helvetica Neue Light"/>
                <a:cs typeface="Helvetica Neue Light"/>
                <a:sym typeface="Helvetica Neue Light"/>
              </a:rPr>
              <a:t> obtener todos los valores almacenados en  </a:t>
            </a:r>
            <a:r>
              <a:rPr lang="en-GB" sz="1900">
                <a:solidFill>
                  <a:schemeClr val="dk1"/>
                </a:solidFill>
                <a:latin typeface="Courier New"/>
                <a:ea typeface="Courier New"/>
                <a:cs typeface="Courier New"/>
                <a:sym typeface="Courier New"/>
              </a:rPr>
              <a:t>localStorage</a:t>
            </a:r>
            <a:r>
              <a:rPr lang="en-GB" sz="1900">
                <a:solidFill>
                  <a:schemeClr val="dk1"/>
                </a:solidFill>
                <a:latin typeface="Helvetica Neue Light"/>
                <a:ea typeface="Helvetica Neue Light"/>
                <a:cs typeface="Helvetica Neue Light"/>
                <a:sym typeface="Helvetica Neue Light"/>
              </a:rPr>
              <a:t> o</a:t>
            </a:r>
            <a:r>
              <a:rPr lang="en-GB" sz="1900">
                <a:solidFill>
                  <a:schemeClr val="dk1"/>
                </a:solidFill>
                <a:highlight>
                  <a:srgbClr val="FFFFFF"/>
                </a:highlight>
                <a:latin typeface="Helvetica Neue Light"/>
                <a:ea typeface="Helvetica Neue Light"/>
                <a:cs typeface="Helvetica Neue Light"/>
                <a:sym typeface="Helvetica Neue Light"/>
              </a:rPr>
              <a:t> </a:t>
            </a:r>
            <a:r>
              <a:rPr lang="en-GB" sz="1900">
                <a:solidFill>
                  <a:schemeClr val="dk1"/>
                </a:solidFill>
                <a:highlight>
                  <a:srgbClr val="FFFFFF"/>
                </a:highlight>
                <a:latin typeface="Courier New"/>
                <a:ea typeface="Courier New"/>
                <a:cs typeface="Courier New"/>
                <a:sym typeface="Courier New"/>
              </a:rPr>
              <a:t>sessionStorage</a:t>
            </a:r>
            <a:r>
              <a:rPr lang="en-GB" sz="1900">
                <a:solidFill>
                  <a:schemeClr val="dk1"/>
                </a:solidFill>
                <a:highlight>
                  <a:srgbClr val="FFFFFF"/>
                </a:highlight>
                <a:latin typeface="Helvetica Neue Light"/>
                <a:ea typeface="Helvetica Neue Light"/>
                <a:cs typeface="Helvetica Neue Light"/>
                <a:sym typeface="Helvetica Neue Light"/>
              </a:rPr>
              <a:t> </a:t>
            </a:r>
            <a:r>
              <a:rPr lang="en-GB" sz="1900">
                <a:solidFill>
                  <a:schemeClr val="dk1"/>
                </a:solidFill>
                <a:highlight>
                  <a:schemeClr val="lt1"/>
                </a:highlight>
                <a:latin typeface="Helvetica Neue Light"/>
                <a:ea typeface="Helvetica Neue Light"/>
                <a:cs typeface="Helvetica Neue Light"/>
                <a:sym typeface="Helvetica Neue Light"/>
              </a:rPr>
              <a:t>con un bucle. Pero no podemos usar for...of porque no son objetos iterables, ni for...in porque obtenemos otras propiedades del objeto que no son valores almacenados. El bucle a emplear es for con el método </a:t>
            </a:r>
            <a:r>
              <a:rPr lang="en-GB" sz="1900">
                <a:solidFill>
                  <a:schemeClr val="dk1"/>
                </a:solidFill>
                <a:highlight>
                  <a:schemeClr val="lt1"/>
                </a:highlight>
                <a:latin typeface="Courier New"/>
                <a:ea typeface="Courier New"/>
                <a:cs typeface="Courier New"/>
                <a:sym typeface="Courier New"/>
              </a:rPr>
              <a:t>key</a:t>
            </a:r>
            <a:endParaRPr sz="1900">
              <a:solidFill>
                <a:schemeClr val="dk1"/>
              </a:solidFill>
              <a:highlight>
                <a:srgbClr val="FFFFFF"/>
              </a:highlight>
              <a:latin typeface="Courier New"/>
              <a:ea typeface="Courier New"/>
              <a:cs typeface="Courier New"/>
              <a:sym typeface="Courier New"/>
            </a:endParaRPr>
          </a:p>
        </p:txBody>
      </p:sp>
      <p:sp>
        <p:nvSpPr>
          <p:cNvPr id="272" name="Google Shape;272;p41"/>
          <p:cNvSpPr txBox="1"/>
          <p:nvPr/>
        </p:nvSpPr>
        <p:spPr>
          <a:xfrm>
            <a:off x="825675" y="2661313"/>
            <a:ext cx="7812900" cy="2145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300">
                <a:solidFill>
                  <a:srgbClr val="6272A4"/>
                </a:solidFill>
                <a:latin typeface="Courier New"/>
                <a:ea typeface="Courier New"/>
                <a:cs typeface="Courier New"/>
                <a:sym typeface="Courier New"/>
              </a:rPr>
              <a:t>//Ciclo para recorrer las claves almacenadas en el objeto localStorage</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 i </a:t>
            </a:r>
            <a:r>
              <a:rPr lang="en-GB" sz="1600">
                <a:solidFill>
                  <a:srgbClr val="FF79C6"/>
                </a:solidFill>
                <a:latin typeface="Courier New"/>
                <a:ea typeface="Courier New"/>
                <a:cs typeface="Courier New"/>
                <a:sym typeface="Courier New"/>
              </a:rPr>
              <a:t>&lt;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length</a:t>
            </a:r>
            <a:r>
              <a:rPr lang="en-GB" sz="1600">
                <a:solidFill>
                  <a:srgbClr val="F8F8F2"/>
                </a:solidFill>
                <a:latin typeface="Courier New"/>
                <a:ea typeface="Courier New"/>
                <a:cs typeface="Courier New"/>
                <a:sym typeface="Courier New"/>
              </a:rPr>
              <a:t>; i</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clave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key</a:t>
            </a:r>
            <a:r>
              <a:rPr lang="en-GB" sz="1600">
                <a:solidFill>
                  <a:srgbClr val="F8F8F2"/>
                </a:solidFill>
                <a:latin typeface="Courier New"/>
                <a:ea typeface="Courier New"/>
                <a:cs typeface="Courier New"/>
                <a:sym typeface="Courier New"/>
              </a:rPr>
              <a:t>(i);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Clave: </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clave);</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Valor: </a:t>
            </a:r>
            <a:r>
              <a:rPr lang="en-GB" sz="1600">
                <a:solidFill>
                  <a:srgbClr val="E9F284"/>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(clave));</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
        <p:nvSpPr>
          <p:cNvPr id="273" name="Google Shape;273;p41"/>
          <p:cNvSpPr txBox="1"/>
          <p:nvPr/>
        </p:nvSpPr>
        <p:spPr>
          <a:xfrm>
            <a:off x="1350300" y="100450"/>
            <a:ext cx="6443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RECORRIENDO EL STORAGE</a:t>
            </a:r>
            <a:endParaRPr i="1" sz="4500">
              <a:latin typeface="Anton"/>
              <a:ea typeface="Anton"/>
              <a:cs typeface="Anton"/>
              <a:sym typeface="Anton"/>
            </a:endParaRPr>
          </a:p>
          <a:p>
            <a:pPr indent="0" lvl="0" marL="0" rtl="0" algn="ctr">
              <a:spcBef>
                <a:spcPts val="0"/>
              </a:spcBef>
              <a:spcAft>
                <a:spcPts val="0"/>
              </a:spcAft>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274" name="Google Shape;274;p41"/>
          <p:cNvPicPr preferRelativeResize="0"/>
          <p:nvPr/>
        </p:nvPicPr>
        <p:blipFill>
          <a:blip r:embed="rId3">
            <a:alphaModFix/>
          </a:blip>
          <a:stretch>
            <a:fillRect/>
          </a:stretch>
        </p:blipFill>
        <p:spPr>
          <a:xfrm>
            <a:off x="7889400" y="4345800"/>
            <a:ext cx="1186526" cy="3306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2"/>
          <p:cNvSpPr txBox="1"/>
          <p:nvPr/>
        </p:nvSpPr>
        <p:spPr>
          <a:xfrm>
            <a:off x="646150" y="336225"/>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ELIMINAR DATOS DEL STORAGE</a:t>
            </a:r>
            <a:endParaRPr i="1" sz="4500">
              <a:latin typeface="Anton"/>
              <a:ea typeface="Anton"/>
              <a:cs typeface="Anton"/>
              <a:sym typeface="Anton"/>
            </a:endParaRPr>
          </a:p>
        </p:txBody>
      </p:sp>
      <p:sp>
        <p:nvSpPr>
          <p:cNvPr id="280" name="Google Shape;280;p42"/>
          <p:cNvSpPr txBox="1"/>
          <p:nvPr/>
        </p:nvSpPr>
        <p:spPr>
          <a:xfrm>
            <a:off x="930600" y="1124225"/>
            <a:ext cx="69456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P</a:t>
            </a:r>
            <a:r>
              <a:rPr lang="en-GB" sz="2000">
                <a:solidFill>
                  <a:schemeClr val="dk1"/>
                </a:solidFill>
                <a:highlight>
                  <a:schemeClr val="lt1"/>
                </a:highlight>
                <a:latin typeface="Helvetica Neue Light"/>
                <a:ea typeface="Helvetica Neue Light"/>
                <a:cs typeface="Helvetica Neue Light"/>
                <a:sym typeface="Helvetica Neue Light"/>
              </a:rPr>
              <a:t>odemos eliminar l</a:t>
            </a:r>
            <a:r>
              <a:rPr lang="en-GB" sz="2000">
                <a:solidFill>
                  <a:schemeClr val="dk1"/>
                </a:solidFill>
                <a:highlight>
                  <a:srgbClr val="FFFFFF"/>
                </a:highlight>
                <a:latin typeface="Helvetica Neue Light"/>
                <a:ea typeface="Helvetica Neue Light"/>
                <a:cs typeface="Helvetica Neue Light"/>
                <a:sym typeface="Helvetica Neue Light"/>
              </a:rPr>
              <a:t>a información almacenada en </a:t>
            </a:r>
            <a:r>
              <a:rPr lang="en-GB" sz="2000">
                <a:solidFill>
                  <a:schemeClr val="dk1"/>
                </a:solidFill>
                <a:highlight>
                  <a:srgbClr val="FFFFFF"/>
                </a:highlight>
                <a:latin typeface="Courier New"/>
                <a:ea typeface="Courier New"/>
                <a:cs typeface="Courier New"/>
                <a:sym typeface="Courier New"/>
              </a:rPr>
              <a:t>sessionStorage</a:t>
            </a:r>
            <a:r>
              <a:rPr lang="en-GB" sz="2000">
                <a:solidFill>
                  <a:schemeClr val="dk1"/>
                </a:solidFill>
                <a:highlight>
                  <a:srgbClr val="FFFFFF"/>
                </a:highlight>
                <a:latin typeface="Didact Gothic"/>
                <a:ea typeface="Didact Gothic"/>
                <a:cs typeface="Didact Gothic"/>
                <a:sym typeface="Didact Gothic"/>
              </a:rPr>
              <a:t> </a:t>
            </a:r>
            <a:r>
              <a:rPr lang="en-GB" sz="2000">
                <a:solidFill>
                  <a:schemeClr val="dk1"/>
                </a:solidFill>
                <a:highlight>
                  <a:schemeClr val="lt1"/>
                </a:highlight>
                <a:latin typeface="Didact Gothic"/>
                <a:ea typeface="Didact Gothic"/>
                <a:cs typeface="Didact Gothic"/>
                <a:sym typeface="Didact Gothic"/>
              </a:rPr>
              <a:t>o </a:t>
            </a:r>
            <a:r>
              <a:rPr lang="en-GB" sz="2000">
                <a:solidFill>
                  <a:schemeClr val="dk1"/>
                </a:solidFill>
                <a:highlight>
                  <a:schemeClr val="lt1"/>
                </a:highlight>
                <a:latin typeface="Courier New"/>
                <a:ea typeface="Courier New"/>
                <a:cs typeface="Courier New"/>
                <a:sym typeface="Courier New"/>
              </a:rPr>
              <a:t>localStorage</a:t>
            </a:r>
            <a:r>
              <a:rPr lang="en-GB" sz="2000">
                <a:solidFill>
                  <a:schemeClr val="dk1"/>
                </a:solidFill>
                <a:highlight>
                  <a:schemeClr val="lt1"/>
                </a:highlight>
                <a:latin typeface="Didact Gothic"/>
                <a:ea typeface="Didact Gothic"/>
                <a:cs typeface="Didact Gothic"/>
                <a:sym typeface="Didact Gothic"/>
              </a:rPr>
              <a:t> </a:t>
            </a:r>
            <a:r>
              <a:rPr lang="en-GB" sz="2000">
                <a:solidFill>
                  <a:schemeClr val="dk1"/>
                </a:solidFill>
                <a:highlight>
                  <a:schemeClr val="lt1"/>
                </a:highlight>
                <a:latin typeface="Helvetica Neue Light"/>
                <a:ea typeface="Helvetica Neue Light"/>
                <a:cs typeface="Helvetica Neue Light"/>
                <a:sym typeface="Helvetica Neue Light"/>
              </a:rPr>
              <a:t>usando el método</a:t>
            </a:r>
            <a:r>
              <a:rPr lang="en-GB" sz="2000">
                <a:solidFill>
                  <a:schemeClr val="dk1"/>
                </a:solidFill>
                <a:highlight>
                  <a:schemeClr val="lt1"/>
                </a:highlight>
                <a:latin typeface="Didact Gothic"/>
                <a:ea typeface="Didact Gothic"/>
                <a:cs typeface="Didact Gothic"/>
                <a:sym typeface="Didact Gothic"/>
              </a:rPr>
              <a:t> </a:t>
            </a:r>
            <a:r>
              <a:rPr lang="en-GB" sz="2000">
                <a:solidFill>
                  <a:schemeClr val="dk1"/>
                </a:solidFill>
                <a:highlight>
                  <a:schemeClr val="lt1"/>
                </a:highlight>
                <a:latin typeface="Courier New"/>
                <a:ea typeface="Courier New"/>
                <a:cs typeface="Courier New"/>
                <a:sym typeface="Courier New"/>
              </a:rPr>
              <a:t>removeItem </a:t>
            </a:r>
            <a:r>
              <a:rPr lang="en-GB" sz="2000">
                <a:solidFill>
                  <a:schemeClr val="dk1"/>
                </a:solidFill>
                <a:highlight>
                  <a:schemeClr val="lt1"/>
                </a:highlight>
                <a:latin typeface="Helvetica Neue Light"/>
                <a:ea typeface="Helvetica Neue Light"/>
                <a:cs typeface="Helvetica Neue Light"/>
                <a:sym typeface="Helvetica Neue Light"/>
              </a:rPr>
              <a:t>o</a:t>
            </a:r>
            <a:r>
              <a:rPr lang="en-GB" sz="2000">
                <a:solidFill>
                  <a:schemeClr val="dk1"/>
                </a:solidFill>
                <a:highlight>
                  <a:schemeClr val="lt1"/>
                </a:highlight>
                <a:latin typeface="Didact Gothic"/>
                <a:ea typeface="Didact Gothic"/>
                <a:cs typeface="Didact Gothic"/>
                <a:sym typeface="Didact Gothic"/>
              </a:rPr>
              <a:t> </a:t>
            </a:r>
            <a:r>
              <a:rPr lang="en-GB" sz="2000">
                <a:solidFill>
                  <a:schemeClr val="dk1"/>
                </a:solidFill>
                <a:highlight>
                  <a:schemeClr val="lt1"/>
                </a:highlight>
                <a:latin typeface="Courier New"/>
                <a:ea typeface="Courier New"/>
                <a:cs typeface="Courier New"/>
                <a:sym typeface="Courier New"/>
              </a:rPr>
              <a:t>clear</a:t>
            </a:r>
            <a:r>
              <a:rPr lang="en-GB" sz="2000">
                <a:solidFill>
                  <a:schemeClr val="dk1"/>
                </a:solidFill>
                <a:highlight>
                  <a:schemeClr val="lt1"/>
                </a:highlight>
                <a:latin typeface="Didact Gothic"/>
                <a:ea typeface="Didact Gothic"/>
                <a:cs typeface="Didact Gothic"/>
                <a:sym typeface="Didact Gothic"/>
              </a:rPr>
              <a:t>:</a:t>
            </a:r>
            <a:endParaRPr sz="2000">
              <a:solidFill>
                <a:schemeClr val="dk1"/>
              </a:solidFill>
              <a:highlight>
                <a:srgbClr val="FFFFFF"/>
              </a:highlight>
              <a:latin typeface="Courier New"/>
              <a:ea typeface="Courier New"/>
              <a:cs typeface="Courier New"/>
              <a:sym typeface="Courier New"/>
            </a:endParaRPr>
          </a:p>
        </p:txBody>
      </p:sp>
      <p:sp>
        <p:nvSpPr>
          <p:cNvPr id="281" name="Google Shape;281;p42"/>
          <p:cNvSpPr txBox="1"/>
          <p:nvPr/>
        </p:nvSpPr>
        <p:spPr>
          <a:xfrm>
            <a:off x="988375" y="2347376"/>
            <a:ext cx="7259100" cy="2574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bienvenida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¡Hola Code!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true</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removeItem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bienvenida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removeItem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esValido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clear</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//elimina toda la información</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sessionStorage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clear</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//elimina toda la información</a:t>
            </a:r>
            <a:endParaRPr sz="16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82" name="Google Shape;282;p42"/>
          <p:cNvPicPr preferRelativeResize="0"/>
          <p:nvPr/>
        </p:nvPicPr>
        <p:blipFill>
          <a:blip r:embed="rId3">
            <a:alphaModFix/>
          </a:blip>
          <a:stretch>
            <a:fillRect/>
          </a:stretch>
        </p:blipFill>
        <p:spPr>
          <a:xfrm>
            <a:off x="7705700" y="474377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43"/>
          <p:cNvSpPr txBox="1"/>
          <p:nvPr/>
        </p:nvSpPr>
        <p:spPr>
          <a:xfrm>
            <a:off x="615525" y="1831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 APLICADO: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ALMACENAR TABLA DE MULTIPLICAR</a:t>
            </a:r>
            <a:endParaRPr i="1" sz="3600">
              <a:latin typeface="Anton"/>
              <a:ea typeface="Anton"/>
              <a:cs typeface="Anton"/>
              <a:sym typeface="Anton"/>
            </a:endParaRPr>
          </a:p>
        </p:txBody>
      </p:sp>
      <p:sp>
        <p:nvSpPr>
          <p:cNvPr id="288" name="Google Shape;288;p43"/>
          <p:cNvSpPr txBox="1"/>
          <p:nvPr/>
        </p:nvSpPr>
        <p:spPr>
          <a:xfrm>
            <a:off x="71550" y="1457750"/>
            <a:ext cx="9000900" cy="2904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multiplicar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a</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b</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=&gt;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a</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b</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clave</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valor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=&gt;</a:t>
            </a:r>
            <a:r>
              <a:rPr lang="en-GB" sz="1450">
                <a:solidFill>
                  <a:srgbClr val="F8F8F2"/>
                </a:solidFill>
                <a:latin typeface="Courier New"/>
                <a:ea typeface="Courier New"/>
                <a:cs typeface="Courier New"/>
                <a:sym typeface="Courier New"/>
              </a:rPr>
              <a:t> { </a:t>
            </a:r>
            <a:r>
              <a:rPr lang="en-GB" sz="1450">
                <a:solidFill>
                  <a:srgbClr val="BD93F9"/>
                </a:solidFill>
                <a:latin typeface="Courier New"/>
                <a:ea typeface="Courier New"/>
                <a:cs typeface="Courier New"/>
                <a:sym typeface="Courier New"/>
              </a:rPr>
              <a:t>localStorage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setItem</a:t>
            </a:r>
            <a:r>
              <a:rPr lang="en-GB" sz="1450">
                <a:solidFill>
                  <a:srgbClr val="F8F8F2"/>
                </a:solidFill>
                <a:latin typeface="Courier New"/>
                <a:ea typeface="Courier New"/>
                <a:cs typeface="Courier New"/>
                <a:sym typeface="Courier New"/>
              </a:rPr>
              <a:t>(</a:t>
            </a:r>
            <a:r>
              <a:rPr i="1" lang="en-GB" sz="1450">
                <a:solidFill>
                  <a:srgbClr val="FFB86C"/>
                </a:solidFill>
                <a:latin typeface="Courier New"/>
                <a:ea typeface="Courier New"/>
                <a:cs typeface="Courier New"/>
                <a:sym typeface="Courier New"/>
              </a:rPr>
              <a:t>clave</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valor</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6272A4"/>
                </a:solidFill>
                <a:latin typeface="Courier New"/>
                <a:ea typeface="Courier New"/>
                <a:cs typeface="Courier New"/>
                <a:sym typeface="Courier New"/>
              </a:rPr>
              <a:t>// Solicitamos un valor al usuario</a:t>
            </a:r>
            <a:endParaRPr sz="11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ingresarNumero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8BE9FD"/>
                </a:solidFill>
                <a:latin typeface="Courier New"/>
                <a:ea typeface="Courier New"/>
                <a:cs typeface="Courier New"/>
                <a:sym typeface="Courier New"/>
              </a:rPr>
              <a:t>parseInt</a:t>
            </a:r>
            <a:r>
              <a:rPr lang="en-GB" sz="1450">
                <a:solidFill>
                  <a:srgbClr val="F8F8F2"/>
                </a:solidFill>
                <a:latin typeface="Courier New"/>
                <a:ea typeface="Courier New"/>
                <a:cs typeface="Courier New"/>
                <a:sym typeface="Courier New"/>
              </a:rPr>
              <a:t>(</a:t>
            </a:r>
            <a:r>
              <a:rPr lang="en-GB" sz="1450">
                <a:solidFill>
                  <a:srgbClr val="8BE9FD"/>
                </a:solidFill>
                <a:latin typeface="Courier New"/>
                <a:ea typeface="Courier New"/>
                <a:cs typeface="Courier New"/>
                <a:sym typeface="Courier New"/>
              </a:rPr>
              <a:t>prompt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Ingresar Numero</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150">
                <a:solidFill>
                  <a:srgbClr val="6272A4"/>
                </a:solidFill>
                <a:latin typeface="Courier New"/>
                <a:ea typeface="Courier New"/>
                <a:cs typeface="Courier New"/>
                <a:sym typeface="Courier New"/>
              </a:rPr>
              <a:t>// En cada repetición calculamos el número ingresado por el número de repetición (i)</a:t>
            </a:r>
            <a:endParaRPr sz="11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for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i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a:t>
            </a:r>
            <a:r>
              <a:rPr lang="en-GB" sz="1450">
                <a:solidFill>
                  <a:srgbClr val="F8F8F2"/>
                </a:solidFill>
                <a:latin typeface="Courier New"/>
                <a:ea typeface="Courier New"/>
                <a:cs typeface="Courier New"/>
                <a:sym typeface="Courier New"/>
              </a:rPr>
              <a:t>; i </a:t>
            </a:r>
            <a:r>
              <a:rPr lang="en-GB" sz="1450">
                <a:solidFill>
                  <a:srgbClr val="FF79C6"/>
                </a:solidFill>
                <a:latin typeface="Courier New"/>
                <a:ea typeface="Courier New"/>
                <a:cs typeface="Courier New"/>
                <a:sym typeface="Courier New"/>
              </a:rPr>
              <a:t>&lt;=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10</a:t>
            </a:r>
            <a:r>
              <a:rPr lang="en-GB" sz="1450">
                <a:solidFill>
                  <a:srgbClr val="F8F8F2"/>
                </a:solidFill>
                <a:latin typeface="Courier New"/>
                <a:ea typeface="Courier New"/>
                <a:cs typeface="Courier New"/>
                <a:sym typeface="Courier New"/>
              </a:rPr>
              <a:t>; i</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(i,</a:t>
            </a:r>
            <a:r>
              <a:rPr lang="en-GB" sz="1450">
                <a:solidFill>
                  <a:srgbClr val="50FA7B"/>
                </a:solidFill>
                <a:latin typeface="Courier New"/>
                <a:ea typeface="Courier New"/>
                <a:cs typeface="Courier New"/>
                <a:sym typeface="Courier New"/>
              </a:rPr>
              <a:t>multiplicar</a:t>
            </a:r>
            <a:r>
              <a:rPr lang="en-GB" sz="1450">
                <a:solidFill>
                  <a:srgbClr val="F8F8F2"/>
                </a:solidFill>
                <a:latin typeface="Courier New"/>
                <a:ea typeface="Courier New"/>
                <a:cs typeface="Courier New"/>
                <a:sym typeface="Courier New"/>
              </a:rPr>
              <a:t>( </a:t>
            </a:r>
            <a:r>
              <a:rPr lang="en-GB" sz="1450">
                <a:solidFill>
                  <a:srgbClr val="8BE9FD"/>
                </a:solidFill>
                <a:latin typeface="Courier New"/>
                <a:ea typeface="Courier New"/>
                <a:cs typeface="Courier New"/>
                <a:sym typeface="Courier New"/>
              </a:rPr>
              <a:t>parseInt</a:t>
            </a:r>
            <a:r>
              <a:rPr lang="en-GB" sz="1450">
                <a:solidFill>
                  <a:srgbClr val="F8F8F2"/>
                </a:solidFill>
                <a:latin typeface="Courier New"/>
                <a:ea typeface="Courier New"/>
                <a:cs typeface="Courier New"/>
                <a:sym typeface="Courier New"/>
              </a:rPr>
              <a:t>(ingresarNumero),i));</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289" name="Google Shape;289;p43"/>
          <p:cNvPicPr preferRelativeResize="0"/>
          <p:nvPr/>
        </p:nvPicPr>
        <p:blipFill>
          <a:blip r:embed="rId3">
            <a:alphaModFix/>
          </a:blip>
          <a:stretch>
            <a:fillRect/>
          </a:stretch>
        </p:blipFill>
        <p:spPr>
          <a:xfrm>
            <a:off x="7705700" y="4743775"/>
            <a:ext cx="1186526" cy="330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p26"/>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07" name="Google Shape;107;p26"/>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08" name="Google Shape;108;p26"/>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293" name="Shape 293"/>
        <p:cNvGrpSpPr/>
        <p:nvPr/>
      </p:nvGrpSpPr>
      <p:grpSpPr>
        <a:xfrm>
          <a:off x="0" y="0"/>
          <a:ext cx="0" cy="0"/>
          <a:chOff x="0" y="0"/>
          <a:chExt cx="0" cy="0"/>
        </a:xfrm>
      </p:grpSpPr>
      <p:sp>
        <p:nvSpPr>
          <p:cNvPr id="294" name="Google Shape;294;p44"/>
          <p:cNvSpPr txBox="1"/>
          <p:nvPr/>
        </p:nvSpPr>
        <p:spPr>
          <a:xfrm>
            <a:off x="1572300" y="2077200"/>
            <a:ext cx="5999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295" name="Google Shape;295;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96" name="Google Shape;296;p4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0" name="Shape 300"/>
        <p:cNvGrpSpPr/>
        <p:nvPr/>
      </p:nvGrpSpPr>
      <p:grpSpPr>
        <a:xfrm>
          <a:off x="0" y="0"/>
          <a:ext cx="0" cy="0"/>
          <a:chOff x="0" y="0"/>
          <a:chExt cx="0" cy="0"/>
        </a:xfrm>
      </p:grpSpPr>
      <p:sp>
        <p:nvSpPr>
          <p:cNvPr id="301" name="Google Shape;301;p45"/>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5" name="Shape 305"/>
        <p:cNvGrpSpPr/>
        <p:nvPr/>
      </p:nvGrpSpPr>
      <p:grpSpPr>
        <a:xfrm>
          <a:off x="0" y="0"/>
          <a:ext cx="0" cy="0"/>
          <a:chOff x="0" y="0"/>
          <a:chExt cx="0" cy="0"/>
        </a:xfrm>
      </p:grpSpPr>
      <p:sp>
        <p:nvSpPr>
          <p:cNvPr id="306" name="Google Shape;306;p46"/>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JSON</a:t>
            </a:r>
            <a:endParaRPr i="1" sz="3600">
              <a:solidFill>
                <a:srgbClr val="E0FF00"/>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7"/>
          <p:cNvSpPr txBox="1"/>
          <p:nvPr/>
        </p:nvSpPr>
        <p:spPr>
          <a:xfrm>
            <a:off x="646150" y="336225"/>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ALMACENAR OBJETOS EN STORAGE</a:t>
            </a:r>
            <a:endParaRPr i="1" sz="4500">
              <a:latin typeface="Anton"/>
              <a:ea typeface="Anton"/>
              <a:cs typeface="Anton"/>
              <a:sym typeface="Anton"/>
            </a:endParaRPr>
          </a:p>
        </p:txBody>
      </p:sp>
      <p:sp>
        <p:nvSpPr>
          <p:cNvPr id="312" name="Google Shape;312;p47"/>
          <p:cNvSpPr txBox="1"/>
          <p:nvPr/>
        </p:nvSpPr>
        <p:spPr>
          <a:xfrm>
            <a:off x="420975" y="1154850"/>
            <a:ext cx="8333400" cy="1556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Si queremos almacenar la información de un objeto en un storage, hay que tener en cuenta que tanto la clave como el valor se almacenan en strings. Ante cualquier otro tipo a guardar, como un número o un objeto, se convierte a cadena de texto </a:t>
            </a:r>
            <a:r>
              <a:rPr lang="en-GB" sz="1800">
                <a:solidFill>
                  <a:schemeClr val="dk1"/>
                </a:solidFill>
                <a:highlight>
                  <a:srgbClr val="FFFFFF"/>
                </a:highlight>
                <a:latin typeface="Helvetica Neue Light"/>
                <a:ea typeface="Helvetica Neue Light"/>
                <a:cs typeface="Helvetica Neue Light"/>
                <a:sym typeface="Helvetica Neue Light"/>
              </a:rPr>
              <a:t>automáticamente. </a:t>
            </a:r>
            <a:r>
              <a:rPr lang="en-GB" sz="1800">
                <a:solidFill>
                  <a:schemeClr val="dk1"/>
                </a:solidFill>
                <a:highlight>
                  <a:schemeClr val="accent6"/>
                </a:highlight>
                <a:latin typeface="Helvetica Neue Light"/>
                <a:ea typeface="Helvetica Neue Light"/>
                <a:cs typeface="Helvetica Neue Light"/>
                <a:sym typeface="Helvetica Neue Light"/>
              </a:rPr>
              <a:t>Entonces  al buscar almacenar un objeto, sin una transformación previa, guardamos [object Object], la conversión por defecto de objeto a string. Para guardar la información correctamente hay que transformar el objeto a </a:t>
            </a:r>
            <a:r>
              <a:rPr b="1" lang="en-GB" sz="1800">
                <a:solidFill>
                  <a:schemeClr val="dk1"/>
                </a:solidFill>
                <a:highlight>
                  <a:schemeClr val="accent6"/>
                </a:highlight>
                <a:latin typeface="Helvetica Neue"/>
                <a:ea typeface="Helvetica Neue"/>
                <a:cs typeface="Helvetica Neue"/>
                <a:sym typeface="Helvetica Neue"/>
              </a:rPr>
              <a:t>JSON</a:t>
            </a:r>
            <a:r>
              <a:rPr lang="en-GB" sz="1800">
                <a:solidFill>
                  <a:schemeClr val="dk1"/>
                </a:solidFill>
                <a:highlight>
                  <a:schemeClr val="accent6"/>
                </a:highlight>
                <a:latin typeface="Helvetica Neue Light"/>
                <a:ea typeface="Helvetica Neue Light"/>
                <a:cs typeface="Helvetica Neue Light"/>
                <a:sym typeface="Helvetica Neue Light"/>
              </a:rPr>
              <a:t>.</a:t>
            </a:r>
            <a:endParaRPr sz="1800">
              <a:solidFill>
                <a:schemeClr val="dk1"/>
              </a:solidFill>
              <a:highlight>
                <a:schemeClr val="accent6"/>
              </a:highlight>
              <a:latin typeface="Helvetica Neue Light"/>
              <a:ea typeface="Helvetica Neue Light"/>
              <a:cs typeface="Helvetica Neue Light"/>
              <a:sym typeface="Helvetica Neue Light"/>
            </a:endParaRPr>
          </a:p>
        </p:txBody>
      </p:sp>
      <p:sp>
        <p:nvSpPr>
          <p:cNvPr id="313" name="Google Shape;313;p47"/>
          <p:cNvSpPr txBox="1"/>
          <p:nvPr/>
        </p:nvSpPr>
        <p:spPr>
          <a:xfrm>
            <a:off x="420975" y="3697250"/>
            <a:ext cx="8477100" cy="98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producto1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100">
                <a:solidFill>
                  <a:srgbClr val="6272A4"/>
                </a:solidFill>
                <a:latin typeface="Courier New"/>
                <a:ea typeface="Courier New"/>
                <a:cs typeface="Courier New"/>
                <a:sym typeface="Courier New"/>
              </a:rPr>
              <a:t>// Se guarda [object Object]</a:t>
            </a:r>
            <a:endParaRPr sz="11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06292"/>
              </a:solidFill>
              <a:latin typeface="Courier New"/>
              <a:ea typeface="Courier New"/>
              <a:cs typeface="Courier New"/>
              <a:sym typeface="Courier New"/>
            </a:endParaRPr>
          </a:p>
          <a:p>
            <a:pPr indent="0" lvl="0" marL="91440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14" name="Google Shape;314;p47"/>
          <p:cNvPicPr preferRelativeResize="0"/>
          <p:nvPr/>
        </p:nvPicPr>
        <p:blipFill>
          <a:blip r:embed="rId3">
            <a:alphaModFix/>
          </a:blip>
          <a:stretch>
            <a:fillRect/>
          </a:stretch>
        </p:blipFill>
        <p:spPr>
          <a:xfrm>
            <a:off x="7812550" y="4746725"/>
            <a:ext cx="1186526" cy="3306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18" name="Shape 318"/>
        <p:cNvGrpSpPr/>
        <p:nvPr/>
      </p:nvGrpSpPr>
      <p:grpSpPr>
        <a:xfrm>
          <a:off x="0" y="0"/>
          <a:ext cx="0" cy="0"/>
          <a:chOff x="0" y="0"/>
          <a:chExt cx="0" cy="0"/>
        </a:xfrm>
      </p:grpSpPr>
      <p:sp>
        <p:nvSpPr>
          <p:cNvPr id="319" name="Google Shape;319;p48"/>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20" name="Google Shape;320;p48"/>
          <p:cNvSpPr txBox="1"/>
          <p:nvPr/>
        </p:nvSpPr>
        <p:spPr>
          <a:xfrm>
            <a:off x="1990150" y="1943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¿QUÉ ES JSON?</a:t>
            </a:r>
            <a:endParaRPr i="1" sz="4000">
              <a:latin typeface="Anton"/>
              <a:ea typeface="Anton"/>
              <a:cs typeface="Anton"/>
              <a:sym typeface="Anton"/>
            </a:endParaRPr>
          </a:p>
        </p:txBody>
      </p:sp>
      <p:sp>
        <p:nvSpPr>
          <p:cNvPr id="321" name="Google Shape;321;p48"/>
          <p:cNvSpPr txBox="1"/>
          <p:nvPr/>
        </p:nvSpPr>
        <p:spPr>
          <a:xfrm>
            <a:off x="1130675" y="1106450"/>
            <a:ext cx="7257900" cy="355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JavaScript Object Notation (JSON) es un </a:t>
            </a:r>
            <a:r>
              <a:rPr b="1" lang="en-GB" sz="2000">
                <a:latin typeface="Helvetica Neue"/>
                <a:ea typeface="Helvetica Neue"/>
                <a:cs typeface="Helvetica Neue"/>
                <a:sym typeface="Helvetica Neue"/>
              </a:rPr>
              <a:t>formato basado en texto plano</a:t>
            </a:r>
            <a:r>
              <a:rPr lang="en-GB" sz="2000">
                <a:latin typeface="Helvetica Neue Light"/>
                <a:ea typeface="Helvetica Neue Light"/>
                <a:cs typeface="Helvetica Neue Light"/>
                <a:sym typeface="Helvetica Neue Light"/>
              </a:rPr>
              <a:t>, para representar datos estructurados con la sintaxis de objetos de JavaScript. Es comúnmente utilizado para enviar y almacenar datos en aplicaciones web.</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highlight>
                <a:srgbClr val="E0FF00"/>
              </a:highlight>
              <a:latin typeface="Helvetica Neue Light"/>
              <a:ea typeface="Helvetica Neue Light"/>
              <a:cs typeface="Helvetica Neue Light"/>
              <a:sym typeface="Helvetica Neue Light"/>
            </a:endParaRPr>
          </a:p>
        </p:txBody>
      </p:sp>
      <p:pic>
        <p:nvPicPr>
          <p:cNvPr id="322" name="Google Shape;322;p4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26" name="Shape 326"/>
        <p:cNvGrpSpPr/>
        <p:nvPr/>
      </p:nvGrpSpPr>
      <p:grpSpPr>
        <a:xfrm>
          <a:off x="0" y="0"/>
          <a:ext cx="0" cy="0"/>
          <a:chOff x="0" y="0"/>
          <a:chExt cx="0" cy="0"/>
        </a:xfrm>
      </p:grpSpPr>
      <p:sp>
        <p:nvSpPr>
          <p:cNvPr id="327" name="Google Shape;327;p49"/>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328" name="Google Shape;328;p49"/>
          <p:cNvSpPr txBox="1"/>
          <p:nvPr/>
        </p:nvSpPr>
        <p:spPr>
          <a:xfrm>
            <a:off x="1990150" y="19435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¿QUÉ ES JSON?</a:t>
            </a:r>
            <a:endParaRPr i="1" sz="4000">
              <a:latin typeface="Anton"/>
              <a:ea typeface="Anton"/>
              <a:cs typeface="Anton"/>
              <a:sym typeface="Anton"/>
            </a:endParaRPr>
          </a:p>
        </p:txBody>
      </p:sp>
      <p:sp>
        <p:nvSpPr>
          <p:cNvPr id="329" name="Google Shape;329;p49"/>
          <p:cNvSpPr txBox="1"/>
          <p:nvPr/>
        </p:nvSpPr>
        <p:spPr>
          <a:xfrm>
            <a:off x="1130675" y="1106450"/>
            <a:ext cx="7257900" cy="3553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Aunque es muy parecido (casi similar) a la sintaxis de JavaScript, puede ser utilizado independientemente de JavaScript, y muchos entornos de programación poseen la capacidad de leer (convertir; parsear) y generar JSON.</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i="1" lang="en-GB" sz="2000">
                <a:highlight>
                  <a:srgbClr val="E0FF00"/>
                </a:highlight>
                <a:latin typeface="Helvetica Neue Light"/>
                <a:ea typeface="Helvetica Neue Light"/>
                <a:cs typeface="Helvetica Neue Light"/>
                <a:sym typeface="Helvetica Neue Light"/>
              </a:rPr>
              <a:t>JSON es un string con un formato específico</a:t>
            </a:r>
            <a:endParaRPr sz="2000">
              <a:highlight>
                <a:srgbClr val="E0FF00"/>
              </a:highlight>
              <a:latin typeface="Helvetica Neue Light"/>
              <a:ea typeface="Helvetica Neue Light"/>
              <a:cs typeface="Helvetica Neue Light"/>
              <a:sym typeface="Helvetica Neue Light"/>
            </a:endParaRPr>
          </a:p>
        </p:txBody>
      </p:sp>
      <p:pic>
        <p:nvPicPr>
          <p:cNvPr id="330" name="Google Shape;330;p4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nvSpPr>
        <p:spPr>
          <a:xfrm>
            <a:off x="646150" y="649575"/>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CONVERSIONES DE/HACIA JSON</a:t>
            </a:r>
            <a:endParaRPr i="1" sz="4500">
              <a:latin typeface="Anton"/>
              <a:ea typeface="Anton"/>
              <a:cs typeface="Anton"/>
              <a:sym typeface="Anton"/>
            </a:endParaRPr>
          </a:p>
        </p:txBody>
      </p:sp>
      <p:sp>
        <p:nvSpPr>
          <p:cNvPr id="336" name="Google Shape;336;p50"/>
          <p:cNvSpPr txBox="1"/>
          <p:nvPr/>
        </p:nvSpPr>
        <p:spPr>
          <a:xfrm>
            <a:off x="1253650" y="1541424"/>
            <a:ext cx="6502500" cy="296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 Cuando sea necesario enviar un objeto Javascript al servidor o almacenarlo en storage, será necesario convertirlo a un JSON (una cadena) antes de ser enviado.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457200" rtl="0" algn="ctr">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stringify():</a:t>
            </a:r>
            <a:r>
              <a:rPr lang="en-GB" sz="2000">
                <a:solidFill>
                  <a:schemeClr val="dk1"/>
                </a:solidFill>
                <a:highlight>
                  <a:schemeClr val="lt1"/>
                </a:highlight>
                <a:latin typeface="Helvetica Neue Light"/>
                <a:ea typeface="Helvetica Neue Light"/>
                <a:cs typeface="Helvetica Neue Light"/>
                <a:sym typeface="Helvetica Neue Light"/>
              </a:rPr>
              <a:t> acepta un objeto como parámetro, y devuelve la forma de texto JSON equivalente.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rtl="0" algn="ctr">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parse():</a:t>
            </a:r>
            <a:r>
              <a:rPr lang="en-GB" sz="2000">
                <a:solidFill>
                  <a:schemeClr val="dk1"/>
                </a:solidFill>
                <a:highlight>
                  <a:srgbClr val="FFFFFF"/>
                </a:highlight>
                <a:latin typeface="Helvetica Neue Light"/>
                <a:ea typeface="Helvetica Neue Light"/>
                <a:cs typeface="Helvetica Neue Light"/>
                <a:sym typeface="Helvetica Neue Light"/>
              </a:rPr>
              <a:t> recibe un texto JSON como parámetro, y devuelve el objeto JavaScript correspondiente.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45720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pic>
        <p:nvPicPr>
          <p:cNvPr id="337" name="Google Shape;337;p50"/>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1"/>
          <p:cNvSpPr txBox="1"/>
          <p:nvPr/>
        </p:nvSpPr>
        <p:spPr>
          <a:xfrm>
            <a:off x="678450" y="1651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STRINGIFY</a:t>
            </a:r>
            <a:endParaRPr i="1" sz="4500">
              <a:latin typeface="Anton"/>
              <a:ea typeface="Anton"/>
              <a:cs typeface="Anton"/>
              <a:sym typeface="Anton"/>
            </a:endParaRPr>
          </a:p>
        </p:txBody>
      </p:sp>
      <p:sp>
        <p:nvSpPr>
          <p:cNvPr id="343" name="Google Shape;343;p51"/>
          <p:cNvSpPr txBox="1"/>
          <p:nvPr/>
        </p:nvSpPr>
        <p:spPr>
          <a:xfrm>
            <a:off x="678450" y="1057300"/>
            <a:ext cx="77175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Didact Gothic"/>
                <a:ea typeface="Didact Gothic"/>
                <a:cs typeface="Didact Gothic"/>
                <a:sym typeface="Didact Gothic"/>
              </a:rPr>
              <a:t>Con </a:t>
            </a:r>
            <a:r>
              <a:rPr lang="en-GB" sz="2000">
                <a:solidFill>
                  <a:schemeClr val="dk1"/>
                </a:solidFill>
                <a:highlight>
                  <a:schemeClr val="lt1"/>
                </a:highlight>
                <a:latin typeface="Courier New"/>
                <a:ea typeface="Courier New"/>
                <a:cs typeface="Courier New"/>
                <a:sym typeface="Courier New"/>
              </a:rPr>
              <a:t>JSON.stringify</a:t>
            </a:r>
            <a:r>
              <a:rPr lang="en-GB" sz="2000">
                <a:solidFill>
                  <a:schemeClr val="dk1"/>
                </a:solidFill>
                <a:highlight>
                  <a:srgbClr val="FFFFFF"/>
                </a:highlight>
                <a:latin typeface="Helvetica Neue Light"/>
                <a:ea typeface="Helvetica Neue Light"/>
                <a:cs typeface="Helvetica Neue Light"/>
                <a:sym typeface="Helvetica Neue Light"/>
              </a:rPr>
              <a:t> podemos </a:t>
            </a:r>
            <a:r>
              <a:rPr lang="en-GB" sz="2000">
                <a:solidFill>
                  <a:schemeClr val="dk1"/>
                </a:solidFill>
                <a:highlight>
                  <a:srgbClr val="FFFFFF"/>
                </a:highlight>
                <a:latin typeface="Helvetica Neue Light"/>
                <a:ea typeface="Helvetica Neue Light"/>
                <a:cs typeface="Helvetica Neue Light"/>
                <a:sym typeface="Helvetica Neue Light"/>
              </a:rPr>
              <a:t>transformar</a:t>
            </a:r>
            <a:r>
              <a:rPr lang="en-GB" sz="2000">
                <a:solidFill>
                  <a:schemeClr val="dk1"/>
                </a:solidFill>
                <a:highlight>
                  <a:srgbClr val="FFFFFF"/>
                </a:highlight>
                <a:latin typeface="Helvetica Neue Light"/>
                <a:ea typeface="Helvetica Neue Light"/>
                <a:cs typeface="Helvetica Neue Light"/>
                <a:sym typeface="Helvetica Neue Light"/>
              </a:rPr>
              <a:t> un objeto JavaScript a</a:t>
            </a:r>
            <a:r>
              <a:rPr lang="en-GB" sz="2000">
                <a:solidFill>
                  <a:schemeClr val="dk1"/>
                </a:solidFill>
                <a:highlight>
                  <a:srgbClr val="FFFFFF"/>
                </a:highlight>
                <a:latin typeface="Helvetica Neue Light"/>
                <a:ea typeface="Helvetica Neue Light"/>
                <a:cs typeface="Helvetica Neue Light"/>
                <a:sym typeface="Helvetica Neue Light"/>
              </a:rPr>
              <a:t> un string en formato JSON. </a:t>
            </a:r>
            <a:endParaRPr sz="2000">
              <a:solidFill>
                <a:schemeClr val="dk1"/>
              </a:solidFill>
              <a:highlight>
                <a:srgbClr val="FFFFFF"/>
              </a:highlight>
              <a:latin typeface="Courier New"/>
              <a:ea typeface="Courier New"/>
              <a:cs typeface="Courier New"/>
              <a:sym typeface="Courier New"/>
            </a:endParaRPr>
          </a:p>
        </p:txBody>
      </p:sp>
      <p:sp>
        <p:nvSpPr>
          <p:cNvPr id="344" name="Google Shape;344;p51"/>
          <p:cNvSpPr txBox="1"/>
          <p:nvPr/>
        </p:nvSpPr>
        <p:spPr>
          <a:xfrm>
            <a:off x="1003275" y="1839925"/>
            <a:ext cx="7282800" cy="315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2</a:t>
            </a:r>
            <a:r>
              <a:rPr lang="en-GB" sz="1600">
                <a:solidFill>
                  <a:srgbClr val="F8F8F2"/>
                </a:solidFill>
                <a:latin typeface="Courier New"/>
                <a:ea typeface="Courier New"/>
                <a:cs typeface="Courier New"/>
                <a:sym typeface="Courier New"/>
              </a:rPr>
              <a:t>, producto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JSON</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stringify</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{"id":2,"producto":"Arroz"}</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object</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string</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setItem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producto1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Se guarda {"id":2,"producto":"Arroz"}</a:t>
            </a:r>
            <a:endParaRPr sz="1600">
              <a:solidFill>
                <a:srgbClr val="6272A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45" name="Google Shape;345;p51"/>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52"/>
          <p:cNvSpPr txBox="1"/>
          <p:nvPr/>
        </p:nvSpPr>
        <p:spPr>
          <a:xfrm>
            <a:off x="678450" y="843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PARSE</a:t>
            </a:r>
            <a:endParaRPr i="1" sz="4500">
              <a:latin typeface="Anton"/>
              <a:ea typeface="Anton"/>
              <a:cs typeface="Anton"/>
              <a:sym typeface="Anton"/>
            </a:endParaRPr>
          </a:p>
        </p:txBody>
      </p:sp>
      <p:sp>
        <p:nvSpPr>
          <p:cNvPr id="351" name="Google Shape;351;p52"/>
          <p:cNvSpPr txBox="1"/>
          <p:nvPr/>
        </p:nvSpPr>
        <p:spPr>
          <a:xfrm>
            <a:off x="678450" y="782750"/>
            <a:ext cx="7717500" cy="94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Didact Gothic"/>
                <a:ea typeface="Didact Gothic"/>
                <a:cs typeface="Didact Gothic"/>
                <a:sym typeface="Didact Gothic"/>
              </a:rPr>
              <a:t>Con </a:t>
            </a:r>
            <a:r>
              <a:rPr lang="en-GB" sz="2000">
                <a:solidFill>
                  <a:schemeClr val="dk1"/>
                </a:solidFill>
                <a:highlight>
                  <a:schemeClr val="lt1"/>
                </a:highlight>
                <a:latin typeface="Courier New"/>
                <a:ea typeface="Courier New"/>
                <a:cs typeface="Courier New"/>
                <a:sym typeface="Courier New"/>
              </a:rPr>
              <a:t>JSON.parse</a:t>
            </a:r>
            <a:r>
              <a:rPr lang="en-GB" sz="2000">
                <a:solidFill>
                  <a:schemeClr val="dk1"/>
                </a:solidFill>
                <a:highlight>
                  <a:srgbClr val="FFFFFF"/>
                </a:highlight>
                <a:latin typeface="Helvetica Neue Light"/>
                <a:ea typeface="Helvetica Neue Light"/>
                <a:cs typeface="Helvetica Neue Light"/>
                <a:sym typeface="Helvetica Neue Light"/>
              </a:rPr>
              <a:t> podemos transformar </a:t>
            </a:r>
            <a:r>
              <a:rPr lang="en-GB" sz="2000">
                <a:solidFill>
                  <a:schemeClr val="dk1"/>
                </a:solidFill>
                <a:highlight>
                  <a:schemeClr val="lt1"/>
                </a:highlight>
                <a:latin typeface="Helvetica Neue Light"/>
                <a:ea typeface="Helvetica Neue Light"/>
                <a:cs typeface="Helvetica Neue Light"/>
                <a:sym typeface="Helvetica Neue Light"/>
              </a:rPr>
              <a:t>string en formato JSON a</a:t>
            </a:r>
            <a:r>
              <a:rPr lang="en-GB" sz="2000">
                <a:solidFill>
                  <a:schemeClr val="dk1"/>
                </a:solidFill>
                <a:highlight>
                  <a:srgbClr val="FFFFFF"/>
                </a:highlight>
                <a:latin typeface="Helvetica Neue Light"/>
                <a:ea typeface="Helvetica Neue Light"/>
                <a:cs typeface="Helvetica Neue Light"/>
                <a:sym typeface="Helvetica Neue Light"/>
              </a:rPr>
              <a:t> objeto JavaScript. </a:t>
            </a:r>
            <a:endParaRPr sz="2000">
              <a:solidFill>
                <a:schemeClr val="dk1"/>
              </a:solidFill>
              <a:highlight>
                <a:srgbClr val="FFFFFF"/>
              </a:highlight>
              <a:latin typeface="Courier New"/>
              <a:ea typeface="Courier New"/>
              <a:cs typeface="Courier New"/>
              <a:sym typeface="Courier New"/>
            </a:endParaRPr>
          </a:p>
        </p:txBody>
      </p:sp>
      <p:sp>
        <p:nvSpPr>
          <p:cNvPr id="352" name="Google Shape;352;p52"/>
          <p:cNvSpPr txBox="1"/>
          <p:nvPr/>
        </p:nvSpPr>
        <p:spPr>
          <a:xfrm>
            <a:off x="427900" y="1605800"/>
            <a:ext cx="8215800" cy="3448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{"id":2,"producto":"Arroz"}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JSON</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parse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enJSON</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string</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FF79C6"/>
                </a:solidFill>
                <a:latin typeface="Courier New"/>
                <a:ea typeface="Courier New"/>
                <a:cs typeface="Courier New"/>
                <a:sym typeface="Courier New"/>
              </a:rPr>
              <a:t>typeof</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 object</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producto1</a:t>
            </a:r>
            <a:r>
              <a:rPr lang="en-GB" sz="1600">
                <a:solidFill>
                  <a:srgbClr val="F8F8F2"/>
                </a:solidFill>
                <a:latin typeface="Courier New"/>
                <a:ea typeface="Courier New"/>
                <a:cs typeface="Courier New"/>
                <a:sym typeface="Courier New"/>
              </a:rPr>
              <a:t>.producto); </a:t>
            </a:r>
            <a:r>
              <a:rPr lang="en-GB" sz="1600">
                <a:solidFill>
                  <a:srgbClr val="6272A4"/>
                </a:solidFill>
                <a:latin typeface="Courier New"/>
                <a:ea typeface="Courier New"/>
                <a:cs typeface="Courier New"/>
                <a:sym typeface="Courier New"/>
              </a:rPr>
              <a:t>// Arroz</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producto2</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JSON</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parse</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localStorage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getItem</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producto1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producto2</a:t>
            </a:r>
            <a:r>
              <a:rPr lang="en-GB" sz="1600">
                <a:solidFill>
                  <a:srgbClr val="F8F8F2"/>
                </a:solidFill>
                <a:latin typeface="Courier New"/>
                <a:ea typeface="Courier New"/>
                <a:cs typeface="Courier New"/>
                <a:sym typeface="Courier New"/>
              </a:rPr>
              <a:t>.id);  </a:t>
            </a:r>
            <a:r>
              <a:rPr lang="en-GB" sz="1600">
                <a:solidFill>
                  <a:srgbClr val="6272A4"/>
                </a:solidFill>
                <a:latin typeface="Courier New"/>
                <a:ea typeface="Courier New"/>
                <a:cs typeface="Courier New"/>
                <a:sym typeface="Courier New"/>
              </a:rPr>
              <a:t>// 2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53" name="Google Shape;353;p52"/>
          <p:cNvPicPr preferRelativeResize="0"/>
          <p:nvPr/>
        </p:nvPicPr>
        <p:blipFill>
          <a:blip r:embed="rId3">
            <a:alphaModFix/>
          </a:blip>
          <a:stretch>
            <a:fillRect/>
          </a:stretch>
        </p:blipFill>
        <p:spPr>
          <a:xfrm>
            <a:off x="7729400" y="4772350"/>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53"/>
          <p:cNvSpPr txBox="1"/>
          <p:nvPr/>
        </p:nvSpPr>
        <p:spPr>
          <a:xfrm>
            <a:off x="678450" y="843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900">
                <a:latin typeface="Anton"/>
                <a:ea typeface="Anton"/>
                <a:cs typeface="Anton"/>
                <a:sym typeface="Anton"/>
              </a:rPr>
              <a:t>EJEMPLO APLICADO: ALMACENAR </a:t>
            </a:r>
            <a:r>
              <a:rPr i="1" lang="en-GB" sz="2900">
                <a:latin typeface="Anton"/>
                <a:ea typeface="Anton"/>
                <a:cs typeface="Anton"/>
                <a:sym typeface="Anton"/>
              </a:rPr>
              <a:t>ARRAY</a:t>
            </a:r>
            <a:r>
              <a:rPr i="1" lang="en-GB" sz="2900">
                <a:latin typeface="Anton"/>
                <a:ea typeface="Anton"/>
                <a:cs typeface="Anton"/>
                <a:sym typeface="Anton"/>
              </a:rPr>
              <a:t> DE OBJETOS</a:t>
            </a:r>
            <a:endParaRPr i="1" sz="2900">
              <a:latin typeface="Anton"/>
              <a:ea typeface="Anton"/>
              <a:cs typeface="Anton"/>
              <a:sym typeface="Anton"/>
            </a:endParaRPr>
          </a:p>
        </p:txBody>
      </p:sp>
      <p:sp>
        <p:nvSpPr>
          <p:cNvPr id="359" name="Google Shape;359;p53"/>
          <p:cNvSpPr txBox="1"/>
          <p:nvPr/>
        </p:nvSpPr>
        <p:spPr>
          <a:xfrm>
            <a:off x="80750" y="806400"/>
            <a:ext cx="8979000" cy="4207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a:t>
            </a:r>
            <a:r>
              <a:rPr lang="en-GB" sz="1450">
                <a:solidFill>
                  <a:srgbClr val="F8F8F2"/>
                </a:solidFill>
                <a:latin typeface="Courier New"/>
                <a:ea typeface="Courier New"/>
                <a:cs typeface="Courier New"/>
                <a:sym typeface="Courier New"/>
              </a:rPr>
              <a:t>,  producto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Arroz</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125</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2</a:t>
            </a:r>
            <a:r>
              <a:rPr lang="en-GB" sz="1450">
                <a:solidFill>
                  <a:srgbClr val="F8F8F2"/>
                </a:solidFill>
                <a:latin typeface="Courier New"/>
                <a:ea typeface="Courier New"/>
                <a:cs typeface="Courier New"/>
                <a:sym typeface="Courier New"/>
              </a:rPr>
              <a:t>,  producto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Fideo</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70</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3</a:t>
            </a:r>
            <a:r>
              <a:rPr lang="en-GB" sz="1450">
                <a:solidFill>
                  <a:srgbClr val="F8F8F2"/>
                </a:solidFill>
                <a:latin typeface="Courier New"/>
                <a:ea typeface="Courier New"/>
                <a:cs typeface="Courier New"/>
                <a:sym typeface="Courier New"/>
              </a:rPr>
              <a:t>,  producto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Pan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50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4</a:t>
            </a:r>
            <a:r>
              <a:rPr lang="en-GB" sz="1450">
                <a:solidFill>
                  <a:srgbClr val="F8F8F2"/>
                </a:solidFill>
                <a:latin typeface="Courier New"/>
                <a:ea typeface="Courier New"/>
                <a:cs typeface="Courier New"/>
                <a:sym typeface="Courier New"/>
              </a:rPr>
              <a:t>,  producto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Flan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100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clave</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valor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=&gt;</a:t>
            </a:r>
            <a:r>
              <a:rPr lang="en-GB" sz="1450">
                <a:solidFill>
                  <a:srgbClr val="F8F8F2"/>
                </a:solidFill>
                <a:latin typeface="Courier New"/>
                <a:ea typeface="Courier New"/>
                <a:cs typeface="Courier New"/>
                <a:sym typeface="Courier New"/>
              </a:rPr>
              <a:t> { </a:t>
            </a:r>
            <a:r>
              <a:rPr lang="en-GB" sz="1450">
                <a:solidFill>
                  <a:srgbClr val="BD93F9"/>
                </a:solidFill>
                <a:latin typeface="Courier New"/>
                <a:ea typeface="Courier New"/>
                <a:cs typeface="Courier New"/>
                <a:sym typeface="Courier New"/>
              </a:rPr>
              <a:t>localStorage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setItem</a:t>
            </a:r>
            <a:r>
              <a:rPr lang="en-GB" sz="1450">
                <a:solidFill>
                  <a:srgbClr val="F8F8F2"/>
                </a:solidFill>
                <a:latin typeface="Courier New"/>
                <a:ea typeface="Courier New"/>
                <a:cs typeface="Courier New"/>
                <a:sym typeface="Courier New"/>
              </a:rPr>
              <a:t>(</a:t>
            </a:r>
            <a:r>
              <a:rPr i="1" lang="en-GB" sz="1450">
                <a:solidFill>
                  <a:srgbClr val="FFB86C"/>
                </a:solidFill>
                <a:latin typeface="Courier New"/>
                <a:ea typeface="Courier New"/>
                <a:cs typeface="Courier New"/>
                <a:sym typeface="Courier New"/>
              </a:rPr>
              <a:t>clave</a:t>
            </a:r>
            <a:r>
              <a:rPr lang="en-GB" sz="1450">
                <a:solidFill>
                  <a:srgbClr val="F8F8F2"/>
                </a:solidFill>
                <a:latin typeface="Courier New"/>
                <a:ea typeface="Courier New"/>
                <a:cs typeface="Courier New"/>
                <a:sym typeface="Courier New"/>
              </a:rPr>
              <a:t>, </a:t>
            </a:r>
            <a:r>
              <a:rPr i="1" lang="en-GB" sz="1450">
                <a:solidFill>
                  <a:srgbClr val="FFB86C"/>
                </a:solidFill>
                <a:latin typeface="Courier New"/>
                <a:ea typeface="Courier New"/>
                <a:cs typeface="Courier New"/>
                <a:sym typeface="Courier New"/>
              </a:rPr>
              <a:t>valor</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a:t>
            </a:r>
            <a:r>
              <a:rPr lang="en-GB" sz="1450">
                <a:solidFill>
                  <a:srgbClr val="6272A4"/>
                </a:solidFill>
                <a:latin typeface="Courier New"/>
                <a:ea typeface="Courier New"/>
                <a:cs typeface="Courier New"/>
                <a:sym typeface="Courier New"/>
              </a:rPr>
              <a:t>Almacenar</a:t>
            </a:r>
            <a:r>
              <a:rPr lang="en-GB" sz="1450">
                <a:solidFill>
                  <a:srgbClr val="6272A4"/>
                </a:solidFill>
                <a:latin typeface="Courier New"/>
                <a:ea typeface="Courier New"/>
                <a:cs typeface="Courier New"/>
                <a:sym typeface="Courier New"/>
              </a:rPr>
              <a:t> producto por producto</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for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of</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    </a:t>
            </a: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.id, </a:t>
            </a:r>
            <a:r>
              <a:rPr lang="en-GB" sz="1450">
                <a:solidFill>
                  <a:srgbClr val="BD93F9"/>
                </a:solidFill>
                <a:latin typeface="Courier New"/>
                <a:ea typeface="Courier New"/>
                <a:cs typeface="Courier New"/>
                <a:sym typeface="Courier New"/>
              </a:rPr>
              <a:t>JSON</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stringify</a:t>
            </a:r>
            <a:r>
              <a:rPr lang="en-GB" sz="1450">
                <a:solidFill>
                  <a:srgbClr val="F8F8F2"/>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6272A4"/>
                </a:solidFill>
                <a:latin typeface="Courier New"/>
                <a:ea typeface="Courier New"/>
                <a:cs typeface="Courier New"/>
                <a:sym typeface="Courier New"/>
              </a:rPr>
              <a:t>// o almacenar array completo</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50FA7B"/>
                </a:solidFill>
                <a:latin typeface="Courier New"/>
                <a:ea typeface="Courier New"/>
                <a:cs typeface="Courier New"/>
                <a:sym typeface="Courier New"/>
              </a:rPr>
              <a:t>guardarLocal</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listaProductos</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JSON</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stringify</a:t>
            </a:r>
            <a:r>
              <a:rPr lang="en-GB" sz="1450">
                <a:solidFill>
                  <a:srgbClr val="F8F8F2"/>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60" name="Google Shape;360;p53"/>
          <p:cNvPicPr preferRelativeResize="0"/>
          <p:nvPr/>
        </p:nvPicPr>
        <p:blipFill>
          <a:blip r:embed="rId3">
            <a:alphaModFix/>
          </a:blip>
          <a:stretch>
            <a:fillRect/>
          </a:stretch>
        </p:blipFill>
        <p:spPr>
          <a:xfrm>
            <a:off x="7794000" y="4812825"/>
            <a:ext cx="1186526" cy="330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7"/>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STORAGE Y JSON</a:t>
            </a:r>
            <a:endParaRPr b="0" i="1" sz="3600" u="none" cap="none" strike="noStrike">
              <a:solidFill>
                <a:srgbClr val="121212"/>
              </a:solidFill>
              <a:latin typeface="Anton"/>
              <a:ea typeface="Anton"/>
              <a:cs typeface="Anton"/>
              <a:sym typeface="Anton"/>
            </a:endParaRPr>
          </a:p>
        </p:txBody>
      </p:sp>
      <p:sp>
        <p:nvSpPr>
          <p:cNvPr id="114" name="Google Shape;114;p27"/>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15" name="Google Shape;115;p27"/>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7</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4"/>
          <p:cNvSpPr txBox="1"/>
          <p:nvPr/>
        </p:nvSpPr>
        <p:spPr>
          <a:xfrm>
            <a:off x="678450" y="843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900">
                <a:latin typeface="Anton"/>
                <a:ea typeface="Anton"/>
                <a:cs typeface="Anton"/>
                <a:sym typeface="Anton"/>
              </a:rPr>
              <a:t>EJEMPLO APLICADO: OBTENER ARRAY ALMACENADO</a:t>
            </a:r>
            <a:endParaRPr i="1" sz="2900">
              <a:latin typeface="Anton"/>
              <a:ea typeface="Anton"/>
              <a:cs typeface="Anton"/>
              <a:sym typeface="Anton"/>
            </a:endParaRPr>
          </a:p>
        </p:txBody>
      </p:sp>
      <p:sp>
        <p:nvSpPr>
          <p:cNvPr id="366" name="Google Shape;366;p54"/>
          <p:cNvSpPr txBox="1"/>
          <p:nvPr/>
        </p:nvSpPr>
        <p:spPr>
          <a:xfrm>
            <a:off x="80750" y="806400"/>
            <a:ext cx="8979000" cy="4207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class</a:t>
            </a:r>
            <a:r>
              <a:rPr lang="en-GB" sz="1050">
                <a:solidFill>
                  <a:srgbClr val="F8F8F2"/>
                </a:solidFill>
                <a:latin typeface="Courier New"/>
                <a:ea typeface="Courier New"/>
                <a:cs typeface="Courier New"/>
                <a:sym typeface="Courier New"/>
              </a:rPr>
              <a:t> </a:t>
            </a:r>
            <a:r>
              <a:rPr lang="en-GB" sz="1050">
                <a:solidFill>
                  <a:srgbClr val="8BE9FD"/>
                </a:solidFill>
                <a:latin typeface="Courier New"/>
                <a:ea typeface="Courier New"/>
                <a:cs typeface="Courier New"/>
                <a:sym typeface="Courier New"/>
              </a:rPr>
              <a:t>Producto</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constructor</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obj</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.nombre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i="1" lang="en-GB" sz="1050">
                <a:solidFill>
                  <a:srgbClr val="FFB86C"/>
                </a:solidFill>
                <a:latin typeface="Courier New"/>
                <a:ea typeface="Courier New"/>
                <a:cs typeface="Courier New"/>
                <a:sym typeface="Courier New"/>
              </a:rPr>
              <a:t>obj</a:t>
            </a:r>
            <a:r>
              <a:rPr lang="en-GB" sz="1050">
                <a:solidFill>
                  <a:srgbClr val="F8F8F2"/>
                </a:solidFill>
                <a:latin typeface="Courier New"/>
                <a:ea typeface="Courier New"/>
                <a:cs typeface="Courier New"/>
                <a:sym typeface="Courier New"/>
              </a:rPr>
              <a:t>.producto.</a:t>
            </a:r>
            <a:r>
              <a:rPr lang="en-GB" sz="1050">
                <a:solidFill>
                  <a:srgbClr val="50FA7B"/>
                </a:solidFill>
                <a:latin typeface="Courier New"/>
                <a:ea typeface="Courier New"/>
                <a:cs typeface="Courier New"/>
                <a:sym typeface="Courier New"/>
              </a:rPr>
              <a:t>toUpperCase</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.precio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8BE9FD"/>
                </a:solidFill>
                <a:latin typeface="Courier New"/>
                <a:ea typeface="Courier New"/>
                <a:cs typeface="Courier New"/>
                <a:sym typeface="Courier New"/>
              </a:rPr>
              <a:t>parseFloat</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obj</a:t>
            </a:r>
            <a:r>
              <a:rPr lang="en-GB" sz="1050">
                <a:solidFill>
                  <a:srgbClr val="F8F8F2"/>
                </a:solidFill>
                <a:latin typeface="Courier New"/>
                <a:ea typeface="Courier New"/>
                <a:cs typeface="Courier New"/>
                <a:sym typeface="Courier New"/>
              </a:rPr>
              <a:t>.precio);</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50FA7B"/>
                </a:solidFill>
                <a:latin typeface="Courier New"/>
                <a:ea typeface="Courier New"/>
                <a:cs typeface="Courier New"/>
                <a:sym typeface="Courier New"/>
              </a:rPr>
              <a:t>sumaIva</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.precio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.precio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1.21</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//Obtenemos el listado de productos almacenado</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almacenados</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JSON</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parse</a:t>
            </a:r>
            <a:r>
              <a:rPr lang="en-GB" sz="1050">
                <a:solidFill>
                  <a:srgbClr val="F8F8F2"/>
                </a:solidFill>
                <a:latin typeface="Courier New"/>
                <a:ea typeface="Courier New"/>
                <a:cs typeface="Courier New"/>
                <a:sym typeface="Courier New"/>
              </a:rPr>
              <a:t>(</a:t>
            </a:r>
            <a:r>
              <a:rPr lang="en-GB" sz="1050">
                <a:solidFill>
                  <a:srgbClr val="BD93F9"/>
                </a:solidFill>
                <a:latin typeface="Courier New"/>
                <a:ea typeface="Courier New"/>
                <a:cs typeface="Courier New"/>
                <a:sym typeface="Courier New"/>
              </a:rPr>
              <a:t>localStorage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getItem</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listaProductos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productos</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//Iteramos almacenados con for...of para </a:t>
            </a:r>
            <a:r>
              <a:rPr lang="en-GB" sz="1050">
                <a:solidFill>
                  <a:srgbClr val="6272A4"/>
                </a:solidFill>
                <a:latin typeface="Courier New"/>
                <a:ea typeface="Courier New"/>
                <a:cs typeface="Courier New"/>
                <a:sym typeface="Courier New"/>
              </a:rPr>
              <a:t>transformar</a:t>
            </a:r>
            <a:r>
              <a:rPr lang="en-GB" sz="1050">
                <a:solidFill>
                  <a:srgbClr val="6272A4"/>
                </a:solidFill>
                <a:latin typeface="Courier New"/>
                <a:ea typeface="Courier New"/>
                <a:cs typeface="Courier New"/>
                <a:sym typeface="Courier New"/>
              </a:rPr>
              <a:t> todos sus objetos a tipo producto.</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for</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objeto</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of</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almacenados</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productos</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push</a:t>
            </a:r>
            <a:r>
              <a:rPr lang="en-GB" sz="1050">
                <a:solidFill>
                  <a:srgbClr val="F8F8F2"/>
                </a:solidFill>
                <a:latin typeface="Courier New"/>
                <a:ea typeface="Courier New"/>
                <a:cs typeface="Courier New"/>
                <a:sym typeface="Courier New"/>
              </a:rPr>
              <a:t>(</a:t>
            </a:r>
            <a:r>
              <a:rPr b="1" lang="en-GB" sz="1050">
                <a:solidFill>
                  <a:srgbClr val="FF79C6"/>
                </a:solidFill>
                <a:latin typeface="Courier New"/>
                <a:ea typeface="Courier New"/>
                <a:cs typeface="Courier New"/>
                <a:sym typeface="Courier New"/>
              </a:rPr>
              <a:t>new</a:t>
            </a:r>
            <a:r>
              <a:rPr lang="en-GB" sz="1050">
                <a:solidFill>
                  <a:srgbClr val="F8F8F2"/>
                </a:solidFill>
                <a:latin typeface="Courier New"/>
                <a:ea typeface="Courier New"/>
                <a:cs typeface="Courier New"/>
                <a:sym typeface="Courier New"/>
              </a:rPr>
              <a:t> </a:t>
            </a:r>
            <a:r>
              <a:rPr lang="en-GB" sz="1050">
                <a:solidFill>
                  <a:srgbClr val="8BE9FD"/>
                </a:solidFill>
                <a:latin typeface="Courier New"/>
                <a:ea typeface="Courier New"/>
                <a:cs typeface="Courier New"/>
                <a:sym typeface="Courier New"/>
              </a:rPr>
              <a:t>Producto</a:t>
            </a:r>
            <a:r>
              <a:rPr lang="en-GB" sz="1050">
                <a:solidFill>
                  <a:srgbClr val="F8F8F2"/>
                </a:solidFill>
                <a:latin typeface="Courier New"/>
                <a:ea typeface="Courier New"/>
                <a:cs typeface="Courier New"/>
                <a:sym typeface="Courier New"/>
              </a:rPr>
              <a:t>(</a:t>
            </a:r>
            <a:r>
              <a:rPr lang="en-GB" sz="1050">
                <a:solidFill>
                  <a:srgbClr val="BD93F9"/>
                </a:solidFill>
                <a:latin typeface="Courier New"/>
                <a:ea typeface="Courier New"/>
                <a:cs typeface="Courier New"/>
                <a:sym typeface="Courier New"/>
              </a:rPr>
              <a:t>objeto</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//Ahora tenemos objetos productos y podemos usar sus métodos</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F79C6"/>
                </a:solidFill>
                <a:latin typeface="Courier New"/>
                <a:ea typeface="Courier New"/>
                <a:cs typeface="Courier New"/>
                <a:sym typeface="Courier New"/>
              </a:rPr>
              <a:t>for</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const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of</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productos</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producto</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sumaIva</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  </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367" name="Google Shape;367;p54"/>
          <p:cNvPicPr preferRelativeResize="0"/>
          <p:nvPr/>
        </p:nvPicPr>
        <p:blipFill>
          <a:blip r:embed="rId3">
            <a:alphaModFix/>
          </a:blip>
          <a:stretch>
            <a:fillRect/>
          </a:stretch>
        </p:blipFill>
        <p:spPr>
          <a:xfrm>
            <a:off x="7794000" y="48128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371" name="Shape 371"/>
        <p:cNvGrpSpPr/>
        <p:nvPr/>
      </p:nvGrpSpPr>
      <p:grpSpPr>
        <a:xfrm>
          <a:off x="0" y="0"/>
          <a:ext cx="0" cy="0"/>
          <a:chOff x="0" y="0"/>
          <a:chExt cx="0" cy="0"/>
        </a:xfrm>
      </p:grpSpPr>
      <p:sp>
        <p:nvSpPr>
          <p:cNvPr id="372" name="Google Shape;372;p5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i="1" sz="3600">
              <a:solidFill>
                <a:srgbClr val="121212"/>
              </a:solidFill>
              <a:latin typeface="Anton"/>
              <a:ea typeface="Anton"/>
              <a:cs typeface="Anton"/>
              <a:sym typeface="Anton"/>
            </a:endParaRPr>
          </a:p>
        </p:txBody>
      </p:sp>
      <p:pic>
        <p:nvPicPr>
          <p:cNvPr id="373" name="Google Shape;373;p5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74" name="Google Shape;374;p5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6"/>
          <p:cNvSpPr txBox="1"/>
          <p:nvPr/>
        </p:nvSpPr>
        <p:spPr>
          <a:xfrm>
            <a:off x="586761" y="302428"/>
            <a:ext cx="63342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2900">
                <a:solidFill>
                  <a:schemeClr val="dk1"/>
                </a:solidFill>
                <a:latin typeface="Anton"/>
                <a:ea typeface="Anton"/>
                <a:cs typeface="Anton"/>
                <a:sym typeface="Anton"/>
              </a:rPr>
              <a:t>JSON</a:t>
            </a:r>
            <a:endParaRPr i="1" sz="2900">
              <a:solidFill>
                <a:schemeClr val="dk1"/>
              </a:solidFill>
              <a:latin typeface="Anton"/>
              <a:ea typeface="Anton"/>
              <a:cs typeface="Anton"/>
              <a:sym typeface="Anton"/>
            </a:endParaRPr>
          </a:p>
          <a:p>
            <a:pPr indent="0" lvl="0" marL="0" rtl="0" algn="l">
              <a:lnSpc>
                <a:spcPct val="115000"/>
              </a:lnSpc>
              <a:spcBef>
                <a:spcPts val="0"/>
              </a:spcBef>
              <a:spcAft>
                <a:spcPts val="0"/>
              </a:spcAft>
              <a:buNone/>
            </a:pPr>
            <a:r>
              <a:rPr lang="en-GB" sz="2800">
                <a:solidFill>
                  <a:schemeClr val="dk1"/>
                </a:solidFill>
                <a:latin typeface="Anton"/>
                <a:ea typeface="Anton"/>
                <a:cs typeface="Anton"/>
                <a:sym typeface="Anton"/>
              </a:rPr>
              <a:t>Otros puntos a tener en cuenta</a:t>
            </a:r>
            <a:endParaRPr sz="2800">
              <a:solidFill>
                <a:schemeClr val="dk1"/>
              </a:solidFill>
              <a:latin typeface="Anton"/>
              <a:ea typeface="Anton"/>
              <a:cs typeface="Anton"/>
              <a:sym typeface="Anton"/>
            </a:endParaRPr>
          </a:p>
        </p:txBody>
      </p:sp>
      <p:sp>
        <p:nvSpPr>
          <p:cNvPr id="380" name="Google Shape;380;p56"/>
          <p:cNvSpPr txBox="1"/>
          <p:nvPr/>
        </p:nvSpPr>
        <p:spPr>
          <a:xfrm>
            <a:off x="843450" y="1488011"/>
            <a:ext cx="7457100" cy="3613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3CEFAB"/>
              </a:buClr>
              <a:buSzPts val="1800"/>
              <a:buFont typeface="Helvetica Neue Light"/>
              <a:buChar char="●"/>
            </a:pPr>
            <a:r>
              <a:rPr lang="en-GB" sz="1800">
                <a:latin typeface="Helvetica Neue Light"/>
                <a:ea typeface="Helvetica Neue Light"/>
                <a:cs typeface="Helvetica Neue Light"/>
                <a:sym typeface="Helvetica Neue Light"/>
              </a:rPr>
              <a:t>Las datos en formato JSON se pueden almacenar en archivos externos .json. Exemplo: datos.json</a:t>
            </a:r>
            <a:endParaRPr sz="1800">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JSON es sólo un formato de datos — contiene sólo propiedades, no métodos.</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Una coma o dos puntos mal ubicados pueden producir que un archivo JSON no funcione. Se debe ser cuidadoso para validar cualquier dato que se quiera utilizar. </a:t>
            </a:r>
            <a:r>
              <a:rPr lang="en-GB" sz="1800" u="sng">
                <a:solidFill>
                  <a:schemeClr val="hlink"/>
                </a:solidFill>
                <a:latin typeface="Helvetica Neue Light"/>
                <a:ea typeface="Helvetica Neue Light"/>
                <a:cs typeface="Helvetica Neue Light"/>
                <a:sym typeface="Helvetica Neue Light"/>
                <a:hlinkClick r:id="rId3"/>
              </a:rPr>
              <a:t>https://jsonformatter.curiousconcept.com/</a:t>
            </a:r>
            <a:endParaRPr sz="1800">
              <a:solidFill>
                <a:schemeClr val="dk1"/>
              </a:solidFill>
              <a:latin typeface="Helvetica Neue Light"/>
              <a:ea typeface="Helvetica Neue Light"/>
              <a:cs typeface="Helvetica Neue Light"/>
              <a:sym typeface="Helvetica Neue Light"/>
            </a:endParaRPr>
          </a:p>
          <a:p>
            <a:pPr indent="-342900" lvl="0" marL="457200" rtl="0" algn="l">
              <a:lnSpc>
                <a:spcPct val="115000"/>
              </a:lnSpc>
              <a:spcBef>
                <a:spcPts val="0"/>
              </a:spcBef>
              <a:spcAft>
                <a:spcPts val="0"/>
              </a:spcAft>
              <a:buClr>
                <a:srgbClr val="3CEFAB"/>
              </a:buClr>
              <a:buSzPts val="1800"/>
              <a:buFont typeface="Helvetica Neue Light"/>
              <a:buChar char="●"/>
            </a:pPr>
            <a:r>
              <a:rPr lang="en-GB" sz="1800">
                <a:solidFill>
                  <a:schemeClr val="dk1"/>
                </a:solidFill>
                <a:latin typeface="Helvetica Neue Light"/>
                <a:ea typeface="Helvetica Neue Light"/>
                <a:cs typeface="Helvetica Neue Light"/>
                <a:sym typeface="Helvetica Neue Light"/>
              </a:rPr>
              <a:t>A diferencia del código JavaScript en que las propiedades del objeto pueden no estar entre comillas, en JSON sólo las cadenas entre comillas pueden ser utilizadas como propiedades.</a:t>
            </a:r>
            <a:endParaRPr sz="1800">
              <a:solidFill>
                <a:schemeClr val="dk1"/>
              </a:solidFill>
              <a:latin typeface="Helvetica Neue Light"/>
              <a:ea typeface="Helvetica Neue Light"/>
              <a:cs typeface="Helvetica Neue Light"/>
              <a:sym typeface="Helvetica Neue Light"/>
            </a:endParaRPr>
          </a:p>
        </p:txBody>
      </p:sp>
      <p:pic>
        <p:nvPicPr>
          <p:cNvPr id="381" name="Google Shape;381;p56"/>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7"/>
          <p:cNvSpPr txBox="1"/>
          <p:nvPr/>
        </p:nvSpPr>
        <p:spPr>
          <a:xfrm>
            <a:off x="809550" y="2556000"/>
            <a:ext cx="7524900" cy="215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EJERCITAR JSON Y STORAGE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2000">
                <a:latin typeface="Helvetica Neue Light"/>
                <a:ea typeface="Helvetica Neue Light"/>
                <a:cs typeface="Helvetica Neue Light"/>
                <a:sym typeface="Helvetica Neue Light"/>
              </a:rPr>
              <a:t>Realiza un algoritmo que almacene información en Storage y guarde un array de objetos en formato JSON.</a:t>
            </a:r>
            <a:endParaRPr sz="2000">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t/>
            </a:r>
            <a:endParaRPr sz="2000">
              <a:latin typeface="Helvetica Neue Light"/>
              <a:ea typeface="Helvetica Neue Light"/>
              <a:cs typeface="Helvetica Neue Light"/>
              <a:sym typeface="Helvetica Neue Light"/>
            </a:endParaRPr>
          </a:p>
        </p:txBody>
      </p:sp>
      <p:pic>
        <p:nvPicPr>
          <p:cNvPr id="387" name="Google Shape;387;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88" name="Google Shape;388;p57"/>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8"/>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i="1" lang="en-GB" sz="2600">
                <a:latin typeface="Anton"/>
                <a:ea typeface="Anton"/>
                <a:cs typeface="Anton"/>
                <a:sym typeface="Anton"/>
              </a:rPr>
              <a:t>¡A PRACTICAR!</a:t>
            </a:r>
            <a:endParaRPr b="0" i="1" sz="2600" u="none" cap="none" strike="noStrike">
              <a:solidFill>
                <a:srgbClr val="000000"/>
              </a:solidFill>
              <a:latin typeface="Anton"/>
              <a:ea typeface="Anton"/>
              <a:cs typeface="Anton"/>
              <a:sym typeface="Anton"/>
            </a:endParaRPr>
          </a:p>
        </p:txBody>
      </p:sp>
      <p:sp>
        <p:nvSpPr>
          <p:cNvPr id="394" name="Google Shape;394;p58"/>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Deberá cumplir los siguientes requisitos:</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marR="0" rtl="0" algn="ctr">
              <a:lnSpc>
                <a:spcPct val="150000"/>
              </a:lnSpc>
              <a:spcBef>
                <a:spcPts val="0"/>
              </a:spcBef>
              <a:spcAft>
                <a:spcPts val="0"/>
              </a:spcAft>
              <a:buClr>
                <a:schemeClr val="dk1"/>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Almacenar en Storage información ingresada por el usuario. Puede ser un texto, números, o combinación. Luego mostrarla mediante alert o console.</a:t>
            </a:r>
            <a:endParaRPr sz="2000">
              <a:solidFill>
                <a:schemeClr val="dk1"/>
              </a:solidFill>
              <a:highlight>
                <a:schemeClr val="lt1"/>
              </a:highlight>
              <a:latin typeface="Helvetica Neue Light"/>
              <a:ea typeface="Helvetica Neue Light"/>
              <a:cs typeface="Helvetica Neue Light"/>
              <a:sym typeface="Helvetica Neue Light"/>
            </a:endParaRPr>
          </a:p>
          <a:p>
            <a:pPr indent="-355600" lvl="0" marL="457200" marR="0" rtl="0" algn="ctr">
              <a:lnSpc>
                <a:spcPct val="150000"/>
              </a:lnSpc>
              <a:spcBef>
                <a:spcPts val="0"/>
              </a:spcBef>
              <a:spcAft>
                <a:spcPts val="0"/>
              </a:spcAft>
              <a:buClr>
                <a:schemeClr val="dk1"/>
              </a:buClr>
              <a:buSzPts val="2000"/>
              <a:buFont typeface="Helvetica Neue Light"/>
              <a:buChar char="-"/>
            </a:pPr>
            <a:r>
              <a:rPr lang="en-GB" sz="2000">
                <a:solidFill>
                  <a:schemeClr val="dk1"/>
                </a:solidFill>
                <a:highlight>
                  <a:schemeClr val="lt1"/>
                </a:highlight>
                <a:latin typeface="Helvetica Neue Light"/>
                <a:ea typeface="Helvetica Neue Light"/>
                <a:cs typeface="Helvetica Neue Light"/>
                <a:sym typeface="Helvetica Neue Light"/>
              </a:rPr>
              <a:t>Declarar un array de objetos (literales, con funciòn constructora o con clases) y almacenar el array en formato JSON en el storage.</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457200" marR="0" rtl="0" algn="ctr">
              <a:lnSpc>
                <a:spcPct val="150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Cuentas con 40 minutos para hacer la actividad.</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20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p:txBody>
      </p:sp>
      <p:pic>
        <p:nvPicPr>
          <p:cNvPr id="395" name="Google Shape;395;p5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96" name="Google Shape;396;p58"/>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5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402" name="Google Shape;402;p5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6" name="Shape 406"/>
        <p:cNvGrpSpPr/>
        <p:nvPr/>
      </p:nvGrpSpPr>
      <p:grpSpPr>
        <a:xfrm>
          <a:off x="0" y="0"/>
          <a:ext cx="0" cy="0"/>
          <a:chOff x="0" y="0"/>
          <a:chExt cx="0" cy="0"/>
        </a:xfrm>
      </p:grpSpPr>
      <p:sp>
        <p:nvSpPr>
          <p:cNvPr id="407" name="Google Shape;407;p60"/>
          <p:cNvSpPr txBox="1"/>
          <p:nvPr/>
        </p:nvSpPr>
        <p:spPr>
          <a:xfrm>
            <a:off x="1260150" y="450163"/>
            <a:ext cx="66237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solidFill>
                  <a:srgbClr val="E0FF00"/>
                </a:solidFill>
                <a:latin typeface="Anton"/>
                <a:ea typeface="Anton"/>
                <a:cs typeface="Anton"/>
                <a:sym typeface="Anton"/>
              </a:rPr>
              <a:t>¡DESCUENTO EXCLUSIVO!</a:t>
            </a:r>
            <a:endParaRPr i="1" sz="4000">
              <a:solidFill>
                <a:srgbClr val="E0FF00"/>
              </a:solidFill>
              <a:latin typeface="Anton"/>
              <a:ea typeface="Anton"/>
              <a:cs typeface="Anton"/>
              <a:sym typeface="Anton"/>
            </a:endParaRPr>
          </a:p>
        </p:txBody>
      </p:sp>
      <p:sp>
        <p:nvSpPr>
          <p:cNvPr id="408" name="Google Shape;408;p60"/>
          <p:cNvSpPr/>
          <p:nvPr/>
        </p:nvSpPr>
        <p:spPr>
          <a:xfrm>
            <a:off x="3436038" y="4125438"/>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n-GB" sz="1800" u="sng">
                <a:solidFill>
                  <a:schemeClr val="hlink"/>
                </a:solidFill>
                <a:latin typeface="Anton"/>
                <a:ea typeface="Anton"/>
                <a:cs typeface="Anton"/>
                <a:sym typeface="Anton"/>
                <a:hlinkClick action="ppaction://hlinkshowjump?jump=nextslide"/>
              </a:rPr>
              <a:t>Quiero saber más</a:t>
            </a:r>
            <a:endParaRPr b="0" i="0" sz="1800" u="none" cap="none" strike="noStrike">
              <a:solidFill>
                <a:srgbClr val="FFFFFF"/>
              </a:solidFill>
              <a:latin typeface="Anton"/>
              <a:ea typeface="Anton"/>
              <a:cs typeface="Anton"/>
              <a:sym typeface="Anton"/>
            </a:endParaRPr>
          </a:p>
        </p:txBody>
      </p:sp>
      <p:pic>
        <p:nvPicPr>
          <p:cNvPr id="409" name="Google Shape;409;p60"/>
          <p:cNvPicPr preferRelativeResize="0"/>
          <p:nvPr/>
        </p:nvPicPr>
        <p:blipFill>
          <a:blip r:embed="rId4">
            <a:alphaModFix/>
          </a:blip>
          <a:stretch>
            <a:fillRect/>
          </a:stretch>
        </p:blipFill>
        <p:spPr>
          <a:xfrm>
            <a:off x="2889375" y="1420184"/>
            <a:ext cx="3524260" cy="2502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3" name="Shape 413"/>
        <p:cNvGrpSpPr/>
        <p:nvPr/>
      </p:nvGrpSpPr>
      <p:grpSpPr>
        <a:xfrm>
          <a:off x="0" y="0"/>
          <a:ext cx="0" cy="0"/>
          <a:chOff x="0" y="0"/>
          <a:chExt cx="0" cy="0"/>
        </a:xfrm>
      </p:grpSpPr>
      <p:sp>
        <p:nvSpPr>
          <p:cNvPr id="414" name="Google Shape;414;p61"/>
          <p:cNvSpPr txBox="1"/>
          <p:nvPr/>
        </p:nvSpPr>
        <p:spPr>
          <a:xfrm>
            <a:off x="545550" y="1175400"/>
            <a:ext cx="80529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1000"/>
              </a:spcBef>
              <a:spcAft>
                <a:spcPts val="0"/>
              </a:spcAft>
              <a:buClr>
                <a:srgbClr val="000000"/>
              </a:buClr>
              <a:buSzPts val="2000"/>
              <a:buFont typeface="Arial"/>
              <a:buNone/>
            </a:pPr>
            <a:r>
              <a:rPr i="1" lang="en-GB" sz="2400">
                <a:solidFill>
                  <a:schemeClr val="lt1"/>
                </a:solidFill>
                <a:latin typeface="Helvetica Neue Light"/>
                <a:ea typeface="Helvetica Neue Light"/>
                <a:cs typeface="Helvetica Neue Light"/>
                <a:sym typeface="Helvetica Neue Light"/>
              </a:rPr>
              <a:t>¡Completa tu carrera y potencia tu desarrollo profesional! </a:t>
            </a:r>
            <a:endParaRPr i="1" sz="2400">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1000"/>
              </a:spcBef>
              <a:spcAft>
                <a:spcPts val="0"/>
              </a:spcAft>
              <a:buClr>
                <a:srgbClr val="000000"/>
              </a:buClr>
              <a:buSzPts val="2000"/>
              <a:buFont typeface="Arial"/>
              <a:buNone/>
            </a:pPr>
            <a:r>
              <a:rPr i="1" lang="en-GB" sz="2400">
                <a:solidFill>
                  <a:schemeClr val="lt1"/>
                </a:solidFill>
                <a:latin typeface="Helvetica Neue Light"/>
                <a:ea typeface="Helvetica Neue Light"/>
                <a:cs typeface="Helvetica Neue Light"/>
                <a:sym typeface="Helvetica Neue Light"/>
              </a:rPr>
              <a:t>Ingresando el cupón </a:t>
            </a:r>
            <a:r>
              <a:rPr b="1" i="1" lang="en-GB" sz="2400">
                <a:solidFill>
                  <a:srgbClr val="E0FF00"/>
                </a:solidFill>
                <a:latin typeface="Helvetica Neue"/>
                <a:ea typeface="Helvetica Neue"/>
                <a:cs typeface="Helvetica Neue"/>
                <a:sym typeface="Helvetica Neue"/>
              </a:rPr>
              <a:t>CONTINUATUCARRERA</a:t>
            </a:r>
            <a:r>
              <a:rPr i="1" lang="en-GB" sz="2400">
                <a:solidFill>
                  <a:srgbClr val="E0FF00"/>
                </a:solidFill>
                <a:latin typeface="Helvetica Neue Light"/>
                <a:ea typeface="Helvetica Neue Light"/>
                <a:cs typeface="Helvetica Neue Light"/>
                <a:sym typeface="Helvetica Neue Light"/>
              </a:rPr>
              <a:t> </a:t>
            </a:r>
            <a:r>
              <a:rPr i="1" lang="en-GB" sz="2400">
                <a:solidFill>
                  <a:schemeClr val="lt1"/>
                </a:solidFill>
                <a:latin typeface="Helvetica Neue Light"/>
                <a:ea typeface="Helvetica Neue Light"/>
                <a:cs typeface="Helvetica Neue Light"/>
                <a:sym typeface="Helvetica Neue Light"/>
              </a:rPr>
              <a:t>tendrás un descuento para inscribirte en el próximo nivel. Puedes acceder directamente desde la plataforma, entrando en la sección </a:t>
            </a:r>
            <a:r>
              <a:rPr i="1" lang="en-GB" sz="2400" u="sng">
                <a:solidFill>
                  <a:schemeClr val="hlink"/>
                </a:solidFill>
                <a:latin typeface="Helvetica Neue Light"/>
                <a:ea typeface="Helvetica Neue Light"/>
                <a:cs typeface="Helvetica Neue Light"/>
                <a:sym typeface="Helvetica Neue Light"/>
                <a:hlinkClick r:id="rId4"/>
              </a:rPr>
              <a:t>"Cursos y Carreras"</a:t>
            </a:r>
            <a:r>
              <a:rPr i="1" lang="en-GB" sz="2400">
                <a:solidFill>
                  <a:schemeClr val="lt1"/>
                </a:solidFill>
                <a:latin typeface="Helvetica Neue Light"/>
                <a:ea typeface="Helvetica Neue Light"/>
                <a:cs typeface="Helvetica Neue Light"/>
                <a:sym typeface="Helvetica Neue Light"/>
              </a:rPr>
              <a:t>.</a:t>
            </a:r>
            <a:endParaRPr b="0" i="0" sz="2400" u="none" cap="none" strike="noStrike">
              <a:solidFill>
                <a:srgbClr val="E8E7E3"/>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pic>
        <p:nvPicPr>
          <p:cNvPr id="419" name="Google Shape;419;p62"/>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420" name="Google Shape;420;p62"/>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3"/>
          <p:cNvSpPr txBox="1"/>
          <p:nvPr/>
        </p:nvSpPr>
        <p:spPr>
          <a:xfrm>
            <a:off x="1000475" y="1582900"/>
            <a:ext cx="6529200" cy="3407400"/>
          </a:xfrm>
          <a:prstGeom prst="rect">
            <a:avLst/>
          </a:prstGeom>
          <a:noFill/>
          <a:ln>
            <a:noFill/>
          </a:ln>
        </p:spPr>
        <p:txBody>
          <a:bodyPr anchorCtr="0" anchor="ctr" bIns="91425" lIns="91425" spcFirstLastPara="1" rIns="91425" wrap="square" tIns="91425">
            <a:noAutofit/>
          </a:bodyPr>
          <a:lstStyle/>
          <a:p>
            <a:pPr indent="-11600" lvl="0" marL="1890000" rtl="0" algn="l">
              <a:lnSpc>
                <a:spcPct val="115000"/>
              </a:lnSpc>
              <a:spcBef>
                <a:spcPts val="0"/>
              </a:spcBef>
              <a:spcAft>
                <a:spcPts val="0"/>
              </a:spcAft>
              <a:buClr>
                <a:srgbClr val="3CEFAB"/>
              </a:buClr>
              <a:buSzPts val="1600"/>
              <a:buChar char="●"/>
            </a:pPr>
            <a:r>
              <a:rPr lang="en-GB" sz="1600">
                <a:solidFill>
                  <a:schemeClr val="dk1"/>
                </a:solidFill>
                <a:latin typeface="Helvetica Neue Light"/>
                <a:ea typeface="Helvetica Neue Light"/>
                <a:cs typeface="Helvetica Neue Light"/>
                <a:sym typeface="Helvetica Neue Light"/>
              </a:rPr>
              <a:t>LocalStorage, sessionStorage | </a:t>
            </a:r>
            <a:br>
              <a:rPr lang="en-GB" sz="1600">
                <a:solidFill>
                  <a:schemeClr val="dk1"/>
                </a:solidFill>
                <a:latin typeface="Helvetica Neue Light"/>
                <a:ea typeface="Helvetica Neue Light"/>
                <a:cs typeface="Helvetica Neue Light"/>
                <a:sym typeface="Helvetica Neue Light"/>
              </a:rPr>
            </a:br>
            <a:r>
              <a:rPr b="1" i="1" lang="en-GB" sz="1600">
                <a:solidFill>
                  <a:schemeClr val="dk1"/>
                </a:solidFill>
                <a:latin typeface="Helvetica Neue"/>
                <a:ea typeface="Helvetica Neue"/>
                <a:cs typeface="Helvetica Neue"/>
                <a:sym typeface="Helvetica Neue"/>
              </a:rPr>
              <a:t> </a:t>
            </a:r>
            <a:r>
              <a:rPr b="1" i="1" lang="en-GB" sz="1600" u="sng">
                <a:solidFill>
                  <a:schemeClr val="hlink"/>
                </a:solidFill>
                <a:latin typeface="Helvetica Neue"/>
                <a:ea typeface="Helvetica Neue"/>
                <a:cs typeface="Helvetica Neue"/>
                <a:sym typeface="Helvetica Neue"/>
                <a:hlinkClick r:id="rId3"/>
              </a:rPr>
              <a:t>Javascript.info</a:t>
            </a:r>
            <a:endParaRPr sz="1600">
              <a:solidFill>
                <a:schemeClr val="dk1"/>
              </a:solidFill>
              <a:latin typeface="Helvetica Neue Light"/>
              <a:ea typeface="Helvetica Neue Light"/>
              <a:cs typeface="Helvetica Neue Light"/>
              <a:sym typeface="Helvetica Neue Light"/>
            </a:endParaRPr>
          </a:p>
          <a:p>
            <a:pPr indent="-11600" lvl="0" marL="1890000" rtl="0" algn="l">
              <a:lnSpc>
                <a:spcPct val="100000"/>
              </a:lnSpc>
              <a:spcBef>
                <a:spcPts val="1000"/>
              </a:spcBef>
              <a:spcAft>
                <a:spcPts val="0"/>
              </a:spcAft>
              <a:buClr>
                <a:srgbClr val="3CEFAB"/>
              </a:buClr>
              <a:buSzPts val="1600"/>
              <a:buChar char="●"/>
            </a:pPr>
            <a:r>
              <a:rPr lang="en-GB" sz="1600">
                <a:solidFill>
                  <a:schemeClr val="dk1"/>
                </a:solidFill>
                <a:latin typeface="Helvetica Neue Light"/>
                <a:ea typeface="Helvetica Neue Light"/>
                <a:cs typeface="Helvetica Neue Light"/>
                <a:sym typeface="Helvetica Neue Light"/>
              </a:rPr>
              <a:t>JSON | </a:t>
            </a:r>
            <a:br>
              <a:rPr lang="en-GB" sz="1600">
                <a:solidFill>
                  <a:schemeClr val="dk1"/>
                </a:solidFill>
                <a:latin typeface="Helvetica Neue Light"/>
                <a:ea typeface="Helvetica Neue Light"/>
                <a:cs typeface="Helvetica Neue Light"/>
                <a:sym typeface="Helvetica Neue Light"/>
              </a:rPr>
            </a:br>
            <a:r>
              <a:rPr b="1" i="1" lang="en-GB" sz="1600" u="sng">
                <a:solidFill>
                  <a:schemeClr val="hlink"/>
                </a:solidFill>
                <a:latin typeface="Helvetica Neue"/>
                <a:ea typeface="Helvetica Neue"/>
                <a:cs typeface="Helvetica Neue"/>
                <a:sym typeface="Helvetica Neue"/>
                <a:hlinkClick r:id="rId4"/>
              </a:rPr>
              <a:t>GitBooks. El formato JSON</a:t>
            </a:r>
            <a:endParaRPr sz="1600">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sz="1600" u="sng">
                <a:solidFill>
                  <a:schemeClr val="hlink"/>
                </a:solidFill>
                <a:latin typeface="Helvetica Neue"/>
                <a:ea typeface="Helvetica Neue"/>
                <a:cs typeface="Helvetica Neue"/>
                <a:sym typeface="Helvetica Neue"/>
                <a:hlinkClick r:id="rId5"/>
              </a:rPr>
              <a:t>JSON Formatter</a:t>
            </a:r>
            <a:endParaRPr sz="1600">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sz="1600" u="sng">
                <a:solidFill>
                  <a:schemeClr val="hlink"/>
                </a:solidFill>
                <a:latin typeface="Helvetica Neue"/>
                <a:ea typeface="Helvetica Neue"/>
                <a:cs typeface="Helvetica Neue"/>
                <a:sym typeface="Helvetica Neue"/>
                <a:hlinkClick r:id="rId6"/>
              </a:rPr>
              <a:t>Generador JSON</a:t>
            </a:r>
            <a:endParaRPr sz="1600">
              <a:solidFill>
                <a:schemeClr val="dk1"/>
              </a:solidFill>
              <a:latin typeface="Helvetica Neue Light"/>
              <a:ea typeface="Helvetica Neue Light"/>
              <a:cs typeface="Helvetica Neue Light"/>
              <a:sym typeface="Helvetica Neue Light"/>
            </a:endParaRPr>
          </a:p>
          <a:p>
            <a:pPr indent="-11600" lvl="0" marL="1890000" marR="0" rtl="0" algn="l">
              <a:lnSpc>
                <a:spcPct val="100000"/>
              </a:lnSpc>
              <a:spcBef>
                <a:spcPts val="1000"/>
              </a:spcBef>
              <a:spcAft>
                <a:spcPts val="0"/>
              </a:spcAft>
              <a:buClr>
                <a:srgbClr val="3CEFAB"/>
              </a:buClr>
              <a:buSzPts val="1600"/>
              <a:buChar char="●"/>
            </a:pPr>
            <a:r>
              <a:rPr lang="en-GB" sz="1600">
                <a:solidFill>
                  <a:schemeClr val="dk1"/>
                </a:solidFill>
                <a:latin typeface="Helvetica Neue Light"/>
                <a:ea typeface="Helvetica Neue Light"/>
                <a:cs typeface="Helvetica Neue Light"/>
                <a:sym typeface="Helvetica Neue Light"/>
              </a:rPr>
              <a:t>Documentación | </a:t>
            </a:r>
            <a:br>
              <a:rPr lang="en-GB" sz="1600">
                <a:solidFill>
                  <a:schemeClr val="dk1"/>
                </a:solidFill>
                <a:latin typeface="Helvetica Neue Light"/>
                <a:ea typeface="Helvetica Neue Light"/>
                <a:cs typeface="Helvetica Neue Light"/>
                <a:sym typeface="Helvetica Neue Light"/>
              </a:rPr>
            </a:br>
            <a:r>
              <a:rPr b="1" i="1" lang="en-GB" sz="1600" u="sng">
                <a:solidFill>
                  <a:schemeClr val="hlink"/>
                </a:solidFill>
                <a:latin typeface="Helvetica Neue"/>
                <a:ea typeface="Helvetica Neue"/>
                <a:cs typeface="Helvetica Neue"/>
                <a:sym typeface="Helvetica Neue"/>
                <a:hlinkClick r:id="rId7"/>
              </a:rPr>
              <a:t>Documentación localStorage</a:t>
            </a:r>
            <a:endParaRPr sz="1200"/>
          </a:p>
          <a:p>
            <a:pPr indent="457200" lvl="0" marL="1371600" marR="0" rtl="0" algn="l">
              <a:lnSpc>
                <a:spcPct val="100000"/>
              </a:lnSpc>
              <a:spcBef>
                <a:spcPts val="1000"/>
              </a:spcBef>
              <a:spcAft>
                <a:spcPts val="0"/>
              </a:spcAft>
              <a:buNone/>
            </a:pPr>
            <a:r>
              <a:rPr b="1" i="1" lang="en-GB" sz="1600" u="sng">
                <a:solidFill>
                  <a:schemeClr val="hlink"/>
                </a:solidFill>
                <a:latin typeface="Helvetica Neue"/>
                <a:ea typeface="Helvetica Neue"/>
                <a:cs typeface="Helvetica Neue"/>
                <a:sym typeface="Helvetica Neue"/>
                <a:hlinkClick r:id="rId8"/>
              </a:rPr>
              <a:t>Documentación sessioStorage</a:t>
            </a:r>
            <a:endParaRPr sz="1200"/>
          </a:p>
          <a:p>
            <a:pPr indent="457200" lvl="0" marL="1371600" marR="0" rtl="0" algn="l">
              <a:lnSpc>
                <a:spcPct val="100000"/>
              </a:lnSpc>
              <a:spcBef>
                <a:spcPts val="1000"/>
              </a:spcBef>
              <a:spcAft>
                <a:spcPts val="0"/>
              </a:spcAft>
              <a:buNone/>
            </a:pPr>
            <a:r>
              <a:rPr b="1" i="1" lang="en-GB" sz="1600" u="sng">
                <a:solidFill>
                  <a:schemeClr val="hlink"/>
                </a:solidFill>
                <a:latin typeface="Helvetica Neue"/>
                <a:ea typeface="Helvetica Neue"/>
                <a:cs typeface="Helvetica Neue"/>
                <a:sym typeface="Helvetica Neue"/>
                <a:hlinkClick r:id="rId9"/>
              </a:rPr>
              <a:t>Documentación JSON</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426" name="Google Shape;426;p63"/>
          <p:cNvPicPr preferRelativeResize="0"/>
          <p:nvPr/>
        </p:nvPicPr>
        <p:blipFill>
          <a:blip r:embed="rId10">
            <a:alphaModFix/>
          </a:blip>
          <a:stretch>
            <a:fillRect/>
          </a:stretch>
        </p:blipFill>
        <p:spPr>
          <a:xfrm>
            <a:off x="7567925" y="4659625"/>
            <a:ext cx="1186526" cy="330675"/>
          </a:xfrm>
          <a:prstGeom prst="rect">
            <a:avLst/>
          </a:prstGeom>
          <a:noFill/>
          <a:ln>
            <a:noFill/>
          </a:ln>
        </p:spPr>
      </p:pic>
      <p:pic>
        <p:nvPicPr>
          <p:cNvPr id="427" name="Google Shape;427;p63"/>
          <p:cNvPicPr preferRelativeResize="0"/>
          <p:nvPr/>
        </p:nvPicPr>
        <p:blipFill rotWithShape="1">
          <a:blip r:embed="rId11">
            <a:alphaModFix/>
          </a:blip>
          <a:srcRect b="0" l="0" r="0" t="0"/>
          <a:stretch/>
        </p:blipFill>
        <p:spPr>
          <a:xfrm>
            <a:off x="7411525" y="127700"/>
            <a:ext cx="1634174" cy="639850"/>
          </a:xfrm>
          <a:prstGeom prst="rect">
            <a:avLst/>
          </a:prstGeom>
          <a:noFill/>
          <a:ln>
            <a:noFill/>
          </a:ln>
        </p:spPr>
      </p:pic>
      <p:sp>
        <p:nvSpPr>
          <p:cNvPr id="428" name="Google Shape;428;p63"/>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3"/>
          <p:cNvSpPr txBox="1"/>
          <p:nvPr/>
        </p:nvSpPr>
        <p:spPr>
          <a:xfrm>
            <a:off x="2455275" y="4322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430" name="Google Shape;430;p63"/>
          <p:cNvPicPr preferRelativeResize="0"/>
          <p:nvPr/>
        </p:nvPicPr>
        <p:blipFill>
          <a:blip r:embed="rId12">
            <a:alphaModFix/>
          </a:blip>
          <a:stretch>
            <a:fillRect/>
          </a:stretch>
        </p:blipFill>
        <p:spPr>
          <a:xfrm>
            <a:off x="1408034" y="593440"/>
            <a:ext cx="545131" cy="545131"/>
          </a:xfrm>
          <a:prstGeom prst="rect">
            <a:avLst/>
          </a:prstGeom>
          <a:noFill/>
          <a:ln>
            <a:noFill/>
          </a:ln>
        </p:spPr>
      </p:pic>
      <p:sp>
        <p:nvSpPr>
          <p:cNvPr id="431" name="Google Shape;431;p63"/>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3"/>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19" name="Shape 119"/>
        <p:cNvGrpSpPr/>
        <p:nvPr/>
      </p:nvGrpSpPr>
      <p:grpSpPr>
        <a:xfrm>
          <a:off x="0" y="0"/>
          <a:ext cx="0" cy="0"/>
          <a:chOff x="0" y="0"/>
          <a:chExt cx="0" cy="0"/>
        </a:xfrm>
      </p:grpSpPr>
      <p:sp>
        <p:nvSpPr>
          <p:cNvPr id="120" name="Google Shape;120;p28"/>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Comprender la utilidad de localStorage y sessionStorage</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Comprender el alcance del formato JSON, y entender en qué situaciones es necesaria su utilización.</a:t>
            </a:r>
            <a:endParaRPr sz="1800">
              <a:latin typeface="Helvetica Neue Light"/>
              <a:ea typeface="Helvetica Neue Light"/>
              <a:cs typeface="Helvetica Neue Light"/>
              <a:sym typeface="Helvetica Neue Light"/>
            </a:endParaRPr>
          </a:p>
        </p:txBody>
      </p:sp>
      <p:pic>
        <p:nvPicPr>
          <p:cNvPr id="121" name="Google Shape;121;p2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22" name="Google Shape;122;p28"/>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23" name="Google Shape;123;p28"/>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5" name="Shape 435"/>
        <p:cNvGrpSpPr/>
        <p:nvPr/>
      </p:nvGrpSpPr>
      <p:grpSpPr>
        <a:xfrm>
          <a:off x="0" y="0"/>
          <a:ext cx="0" cy="0"/>
          <a:chOff x="0" y="0"/>
          <a:chExt cx="0" cy="0"/>
        </a:xfrm>
      </p:grpSpPr>
      <p:sp>
        <p:nvSpPr>
          <p:cNvPr id="436" name="Google Shape;436;p64"/>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437" name="Google Shape;437;p64"/>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Objeto Storage: localStorage y sessionStorage.</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JSON: concepto y uso en JS.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1" name="Shape 441"/>
        <p:cNvGrpSpPr/>
        <p:nvPr/>
      </p:nvGrpSpPr>
      <p:grpSpPr>
        <a:xfrm>
          <a:off x="0" y="0"/>
          <a:ext cx="0" cy="0"/>
          <a:chOff x="0" y="0"/>
          <a:chExt cx="0" cy="0"/>
        </a:xfrm>
      </p:grpSpPr>
      <p:sp>
        <p:nvSpPr>
          <p:cNvPr id="442" name="Google Shape;442;p65"/>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443" name="Google Shape;443;p65"/>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47" name="Shape 447"/>
        <p:cNvGrpSpPr/>
        <p:nvPr/>
      </p:nvGrpSpPr>
      <p:grpSpPr>
        <a:xfrm>
          <a:off x="0" y="0"/>
          <a:ext cx="0" cy="0"/>
          <a:chOff x="0" y="0"/>
          <a:chExt cx="0" cy="0"/>
        </a:xfrm>
      </p:grpSpPr>
      <p:sp>
        <p:nvSpPr>
          <p:cNvPr id="448" name="Google Shape;448;p6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449" name="Google Shape;449;p66"/>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450" name="Google Shape;450;p6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4" name="Shape 454"/>
        <p:cNvGrpSpPr/>
        <p:nvPr/>
      </p:nvGrpSpPr>
      <p:grpSpPr>
        <a:xfrm>
          <a:off x="0" y="0"/>
          <a:ext cx="0" cy="0"/>
          <a:chOff x="0" y="0"/>
          <a:chExt cx="0" cy="0"/>
        </a:xfrm>
      </p:grpSpPr>
      <p:sp>
        <p:nvSpPr>
          <p:cNvPr id="455" name="Google Shape;455;p67"/>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456" name="Google Shape;456;p67"/>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457" name="Google Shape;457;p67"/>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1" name="Shape 461"/>
        <p:cNvGrpSpPr/>
        <p:nvPr/>
      </p:nvGrpSpPr>
      <p:grpSpPr>
        <a:xfrm>
          <a:off x="0" y="0"/>
          <a:ext cx="0" cy="0"/>
          <a:chOff x="0" y="0"/>
          <a:chExt cx="0" cy="0"/>
        </a:xfrm>
      </p:grpSpPr>
      <p:sp>
        <p:nvSpPr>
          <p:cNvPr id="462" name="Google Shape;462;p68"/>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DOM</a:t>
            </a:r>
            <a:endParaRPr b="0" i="1" sz="3600" u="none" cap="none" strike="noStrike">
              <a:solidFill>
                <a:srgbClr val="121212"/>
              </a:solidFill>
              <a:latin typeface="Anton"/>
              <a:ea typeface="Anton"/>
              <a:cs typeface="Anton"/>
              <a:sym typeface="Anton"/>
            </a:endParaRPr>
          </a:p>
        </p:txBody>
      </p:sp>
      <p:sp>
        <p:nvSpPr>
          <p:cNvPr id="463" name="Google Shape;463;p68"/>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464" name="Google Shape;464;p68"/>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8</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468" name="Shape 468"/>
        <p:cNvGrpSpPr/>
        <p:nvPr/>
      </p:nvGrpSpPr>
      <p:grpSpPr>
        <a:xfrm>
          <a:off x="0" y="0"/>
          <a:ext cx="0" cy="0"/>
          <a:chOff x="0" y="0"/>
          <a:chExt cx="0" cy="0"/>
        </a:xfrm>
      </p:grpSpPr>
      <p:sp>
        <p:nvSpPr>
          <p:cNvPr id="469" name="Google Shape;469;p69"/>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Comprender el DOM, su alcance y su importancia para operar sobre elementos HTML.</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470" name="Google Shape;470;p6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71" name="Google Shape;471;p69"/>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472" name="Google Shape;472;p69"/>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0"/>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Storage o almacenamiento: </a:t>
            </a:r>
            <a:r>
              <a:rPr lang="en-GB" sz="1250">
                <a:solidFill>
                  <a:schemeClr val="dk1"/>
                </a:solidFill>
                <a:latin typeface="Helvetica Neue Light"/>
                <a:ea typeface="Helvetica Neue Light"/>
                <a:cs typeface="Helvetica Neue Light"/>
                <a:sym typeface="Helvetica Neue Light"/>
              </a:rPr>
              <a:t>nos permite almacenar datos de manera local en el navegador, sin necesidad de realizar alguna conexión con el servidor.</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250">
                <a:solidFill>
                  <a:schemeClr val="dk1"/>
                </a:solidFill>
                <a:latin typeface="Helvetica Neue Light"/>
                <a:ea typeface="Helvetica Neue Light"/>
                <a:cs typeface="Helvetica Neue Light"/>
                <a:sym typeface="Helvetica Neue Light"/>
              </a:rPr>
              <a:t>Hay dos tipos de almacenamiento: localStorage y sessionStorage. Uno es indefinido en el navegador, y otro es temporal, hasta cerrar la pestaña.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JavaScript Object Notation (JSON); </a:t>
            </a:r>
            <a:r>
              <a:rPr lang="en-GB" sz="1250">
                <a:solidFill>
                  <a:schemeClr val="dk1"/>
                </a:solidFill>
                <a:latin typeface="Helvetica Neue Light"/>
                <a:ea typeface="Helvetica Neue Light"/>
                <a:cs typeface="Helvetica Neue Light"/>
                <a:sym typeface="Helvetica Neue Light"/>
              </a:rPr>
              <a:t>es un formato basado en texto plano, para representar datos estructurados en la sintaxis de objetos de JavaScript. Es comúnmente utilizado para transmitir datos en aplicaciones web.</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478" name="Google Shape;478;p70"/>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7</a:t>
            </a:r>
            <a:endParaRPr i="1" sz="2000">
              <a:latin typeface="Anton"/>
              <a:ea typeface="Anton"/>
              <a:cs typeface="Anton"/>
              <a:sym typeface="Anton"/>
            </a:endParaRPr>
          </a:p>
        </p:txBody>
      </p:sp>
      <p:pic>
        <p:nvPicPr>
          <p:cNvPr id="479" name="Google Shape;479;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480" name="Google Shape;480;p70"/>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481" name="Google Shape;481;p70"/>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85" name="Shape 485"/>
        <p:cNvGrpSpPr/>
        <p:nvPr/>
      </p:nvGrpSpPr>
      <p:grpSpPr>
        <a:xfrm>
          <a:off x="0" y="0"/>
          <a:ext cx="0" cy="0"/>
          <a:chOff x="0" y="0"/>
          <a:chExt cx="0" cy="0"/>
        </a:xfrm>
      </p:grpSpPr>
      <p:sp>
        <p:nvSpPr>
          <p:cNvPr id="486" name="Google Shape;486;p7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487" name="Google Shape;487;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91" name="Shape 491"/>
        <p:cNvGrpSpPr/>
        <p:nvPr/>
      </p:nvGrpSpPr>
      <p:grpSpPr>
        <a:xfrm>
          <a:off x="0" y="0"/>
          <a:ext cx="0" cy="0"/>
          <a:chOff x="0" y="0"/>
          <a:chExt cx="0" cy="0"/>
        </a:xfrm>
      </p:grpSpPr>
      <p:sp>
        <p:nvSpPr>
          <p:cNvPr id="492" name="Google Shape;492;p7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8</a:t>
            </a:r>
            <a:endParaRPr i="1" sz="2000">
              <a:latin typeface="Anton"/>
              <a:ea typeface="Anton"/>
              <a:cs typeface="Anton"/>
              <a:sym typeface="Anton"/>
            </a:endParaRPr>
          </a:p>
        </p:txBody>
      </p:sp>
      <p:pic>
        <p:nvPicPr>
          <p:cNvPr id="493" name="Google Shape;493;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94" name="Google Shape;494;p7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cxnSp>
        <p:nvCxnSpPr>
          <p:cNvPr id="495" name="Google Shape;495;p72"/>
          <p:cNvCxnSpPr/>
          <p:nvPr/>
        </p:nvCxnSpPr>
        <p:spPr>
          <a:xfrm>
            <a:off x="1344950" y="1755378"/>
            <a:ext cx="0" cy="1537800"/>
          </a:xfrm>
          <a:prstGeom prst="straightConnector1">
            <a:avLst/>
          </a:prstGeom>
          <a:noFill/>
          <a:ln cap="flat" cmpd="sng" w="9525">
            <a:solidFill>
              <a:srgbClr val="CCCCCC"/>
            </a:solidFill>
            <a:prstDash val="solid"/>
            <a:round/>
            <a:headEnd len="med" w="med" type="oval"/>
            <a:tailEnd len="med" w="med" type="oval"/>
          </a:ln>
        </p:spPr>
      </p:cxnSp>
      <p:sp>
        <p:nvSpPr>
          <p:cNvPr id="496" name="Google Shape;496;p72"/>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DOM</a:t>
            </a:r>
            <a:endParaRPr b="0" i="0" sz="1100" u="none" cap="none" strike="noStrike">
              <a:solidFill>
                <a:srgbClr val="FFFFFF"/>
              </a:solidFill>
              <a:latin typeface="Helvetica Neue"/>
              <a:ea typeface="Helvetica Neue"/>
              <a:cs typeface="Helvetica Neue"/>
              <a:sym typeface="Helvetica Neue"/>
            </a:endParaRPr>
          </a:p>
        </p:txBody>
      </p:sp>
      <p:sp>
        <p:nvSpPr>
          <p:cNvPr id="497" name="Google Shape;497;p72"/>
          <p:cNvSpPr/>
          <p:nvPr/>
        </p:nvSpPr>
        <p:spPr>
          <a:xfrm>
            <a:off x="618500" y="32931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Nodos</a:t>
            </a:r>
            <a:endParaRPr sz="1100">
              <a:solidFill>
                <a:srgbClr val="FFFFFF"/>
              </a:solidFill>
              <a:latin typeface="Helvetica Neue"/>
              <a:ea typeface="Helvetica Neue"/>
              <a:cs typeface="Helvetica Neue"/>
              <a:sym typeface="Helvetica Neue"/>
            </a:endParaRPr>
          </a:p>
        </p:txBody>
      </p:sp>
      <p:cxnSp>
        <p:nvCxnSpPr>
          <p:cNvPr id="498" name="Google Shape;498;p72"/>
          <p:cNvCxnSpPr/>
          <p:nvPr/>
        </p:nvCxnSpPr>
        <p:spPr>
          <a:xfrm>
            <a:off x="207607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499" name="Google Shape;499;p72"/>
          <p:cNvSpPr/>
          <p:nvPr/>
        </p:nvSpPr>
        <p:spPr>
          <a:xfrm>
            <a:off x="3034400"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¿Qué es?</a:t>
            </a:r>
            <a:endParaRPr b="0" i="0" sz="1100" u="none" cap="none" strike="noStrike">
              <a:solidFill>
                <a:srgbClr val="222222"/>
              </a:solidFill>
              <a:latin typeface="Helvetica Neue"/>
              <a:ea typeface="Helvetica Neue"/>
              <a:cs typeface="Helvetica Neue"/>
              <a:sym typeface="Helvetica Neue"/>
            </a:endParaRPr>
          </a:p>
        </p:txBody>
      </p:sp>
      <p:cxnSp>
        <p:nvCxnSpPr>
          <p:cNvPr id="500" name="Google Shape;500;p72"/>
          <p:cNvCxnSpPr/>
          <p:nvPr/>
        </p:nvCxnSpPr>
        <p:spPr>
          <a:xfrm>
            <a:off x="2076075" y="148551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01" name="Google Shape;501;p72"/>
          <p:cNvSpPr/>
          <p:nvPr/>
        </p:nvSpPr>
        <p:spPr>
          <a:xfrm>
            <a:off x="3034400" y="17530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Funcionamiento</a:t>
            </a:r>
            <a:endParaRPr b="0" i="0" sz="1100" u="none" cap="none" strike="noStrike">
              <a:solidFill>
                <a:srgbClr val="222222"/>
              </a:solidFill>
              <a:latin typeface="Helvetica Neue"/>
              <a:ea typeface="Helvetica Neue"/>
              <a:cs typeface="Helvetica Neue"/>
              <a:sym typeface="Helvetica Neue"/>
            </a:endParaRPr>
          </a:p>
        </p:txBody>
      </p:sp>
      <p:cxnSp>
        <p:nvCxnSpPr>
          <p:cNvPr id="502" name="Google Shape;502;p72"/>
          <p:cNvCxnSpPr>
            <a:endCxn id="503" idx="1"/>
          </p:cNvCxnSpPr>
          <p:nvPr/>
        </p:nvCxnSpPr>
        <p:spPr>
          <a:xfrm>
            <a:off x="2071400" y="1485413"/>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03" name="Google Shape;503;p72"/>
          <p:cNvSpPr/>
          <p:nvPr/>
        </p:nvSpPr>
        <p:spPr>
          <a:xfrm>
            <a:off x="3040700" y="218591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Estructura</a:t>
            </a:r>
            <a:endParaRPr b="0" i="0" sz="1100" u="none" cap="none" strike="noStrike">
              <a:solidFill>
                <a:srgbClr val="222222"/>
              </a:solidFill>
              <a:latin typeface="Helvetica Neue"/>
              <a:ea typeface="Helvetica Neue"/>
              <a:cs typeface="Helvetica Neue"/>
              <a:sym typeface="Helvetica Neue"/>
            </a:endParaRPr>
          </a:p>
        </p:txBody>
      </p:sp>
      <p:cxnSp>
        <p:nvCxnSpPr>
          <p:cNvPr id="504" name="Google Shape;504;p72"/>
          <p:cNvCxnSpPr/>
          <p:nvPr/>
        </p:nvCxnSpPr>
        <p:spPr>
          <a:xfrm>
            <a:off x="2071400" y="1486913"/>
            <a:ext cx="967800" cy="1299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05" name="Google Shape;505;p72"/>
          <p:cNvSpPr/>
          <p:nvPr/>
        </p:nvSpPr>
        <p:spPr>
          <a:xfrm>
            <a:off x="3040100" y="262016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HTML a DOM</a:t>
            </a:r>
            <a:endParaRPr b="0" i="0" sz="1100" u="none" cap="none" strike="noStrike">
              <a:solidFill>
                <a:srgbClr val="222222"/>
              </a:solidFill>
              <a:latin typeface="Helvetica Neue"/>
              <a:ea typeface="Helvetica Neue"/>
              <a:cs typeface="Helvetica Neue"/>
              <a:sym typeface="Helvetica Neue"/>
            </a:endParaRPr>
          </a:p>
        </p:txBody>
      </p:sp>
      <p:cxnSp>
        <p:nvCxnSpPr>
          <p:cNvPr id="506" name="Google Shape;506;p72"/>
          <p:cNvCxnSpPr/>
          <p:nvPr/>
        </p:nvCxnSpPr>
        <p:spPr>
          <a:xfrm>
            <a:off x="2076075" y="3588888"/>
            <a:ext cx="958200" cy="0"/>
          </a:xfrm>
          <a:prstGeom prst="straightConnector1">
            <a:avLst/>
          </a:prstGeom>
          <a:noFill/>
          <a:ln cap="flat" cmpd="sng" w="9525">
            <a:solidFill>
              <a:srgbClr val="CCCCCC"/>
            </a:solidFill>
            <a:prstDash val="solid"/>
            <a:round/>
            <a:headEnd len="med" w="med" type="oval"/>
            <a:tailEnd len="med" w="med" type="oval"/>
          </a:ln>
        </p:spPr>
      </p:cxnSp>
      <p:sp>
        <p:nvSpPr>
          <p:cNvPr id="507" name="Google Shape;507;p72"/>
          <p:cNvSpPr/>
          <p:nvPr/>
        </p:nvSpPr>
        <p:spPr>
          <a:xfrm>
            <a:off x="3034400" y="342358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Tipos</a:t>
            </a:r>
            <a:endParaRPr b="0" i="0" sz="1100" u="none" cap="none" strike="noStrike">
              <a:solidFill>
                <a:srgbClr val="222222"/>
              </a:solidFill>
              <a:latin typeface="Helvetica Neue"/>
              <a:ea typeface="Helvetica Neue"/>
              <a:cs typeface="Helvetica Neue"/>
              <a:sym typeface="Helvetica Neue"/>
            </a:endParaRPr>
          </a:p>
        </p:txBody>
      </p:sp>
      <p:cxnSp>
        <p:nvCxnSpPr>
          <p:cNvPr id="508" name="Google Shape;508;p72"/>
          <p:cNvCxnSpPr/>
          <p:nvPr/>
        </p:nvCxnSpPr>
        <p:spPr>
          <a:xfrm>
            <a:off x="2076075" y="3588888"/>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09" name="Google Shape;509;p72"/>
          <p:cNvSpPr/>
          <p:nvPr/>
        </p:nvSpPr>
        <p:spPr>
          <a:xfrm>
            <a:off x="3034400" y="385643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Agregarlos o quitarlos</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3" name="Shape 513"/>
        <p:cNvGrpSpPr/>
        <p:nvPr/>
      </p:nvGrpSpPr>
      <p:grpSpPr>
        <a:xfrm>
          <a:off x="0" y="0"/>
          <a:ext cx="0" cy="0"/>
          <a:chOff x="0" y="0"/>
          <a:chExt cx="0" cy="0"/>
        </a:xfrm>
      </p:grpSpPr>
      <p:sp>
        <p:nvSpPr>
          <p:cNvPr id="514" name="Google Shape;514;p73"/>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7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6" name="Google Shape;516;p7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73"/>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sp>
        <p:nvSpPr>
          <p:cNvPr id="518" name="Google Shape;518;p73"/>
          <p:cNvSpPr txBox="1"/>
          <p:nvPr/>
        </p:nvSpPr>
        <p:spPr>
          <a:xfrm>
            <a:off x="37611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DOM</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519" name="Google Shape;519;p7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20" name="Google Shape;520;p7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21" name="Google Shape;521;p7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22" name="Google Shape;522;p7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23" name="Google Shape;523;p7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524" name="Google Shape;524;p73"/>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7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73"/>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sp>
        <p:nvSpPr>
          <p:cNvPr id="527" name="Google Shape;527;p73"/>
          <p:cNvSpPr txBox="1"/>
          <p:nvPr/>
        </p:nvSpPr>
        <p:spPr>
          <a:xfrm>
            <a:off x="13776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Storage y JSON</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2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528" name="Google Shape;528;p7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29" name="Google Shape;529;p73"/>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30" name="Google Shape;530;p7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31" name="Google Shape;531;p7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32" name="Google Shape;532;p7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533" name="Google Shape;533;p7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73"/>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73"/>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9</a:t>
            </a:r>
            <a:endParaRPr b="0" i="0" sz="1400" u="none" cap="none" strike="noStrike">
              <a:solidFill>
                <a:srgbClr val="000000"/>
              </a:solidFill>
              <a:latin typeface="Helvetica Neue"/>
              <a:ea typeface="Helvetica Neue"/>
              <a:cs typeface="Helvetica Neue"/>
              <a:sym typeface="Helvetica Neue"/>
            </a:endParaRPr>
          </a:p>
        </p:txBody>
      </p:sp>
      <p:sp>
        <p:nvSpPr>
          <p:cNvPr id="536" name="Google Shape;536;p73"/>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Eventos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537" name="Google Shape;537;p7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38" name="Google Shape;538;p7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39" name="Google Shape;539;p7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40" name="Google Shape;540;p7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41" name="Google Shape;541;p7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542" name="Google Shape;542;p7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543" name="Google Shape;543;p73"/>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544" name="Google Shape;544;p73"/>
          <p:cNvPicPr preferRelativeResize="0"/>
          <p:nvPr/>
        </p:nvPicPr>
        <p:blipFill rotWithShape="1">
          <a:blip r:embed="rId5">
            <a:alphaModFix/>
          </a:blip>
          <a:srcRect b="0" l="0" r="0" t="0"/>
          <a:stretch/>
        </p:blipFill>
        <p:spPr>
          <a:xfrm>
            <a:off x="1449553" y="2472650"/>
            <a:ext cx="365625" cy="365625"/>
          </a:xfrm>
          <a:prstGeom prst="rect">
            <a:avLst/>
          </a:prstGeom>
          <a:noFill/>
          <a:ln>
            <a:noFill/>
          </a:ln>
        </p:spPr>
      </p:pic>
      <p:pic>
        <p:nvPicPr>
          <p:cNvPr id="545" name="Google Shape;545;p73"/>
          <p:cNvPicPr preferRelativeResize="0"/>
          <p:nvPr/>
        </p:nvPicPr>
        <p:blipFill rotWithShape="1">
          <a:blip r:embed="rId6">
            <a:alphaModFix/>
          </a:blip>
          <a:srcRect b="0" l="0" r="0" t="0"/>
          <a:stretch/>
        </p:blipFill>
        <p:spPr>
          <a:xfrm>
            <a:off x="1484000" y="2947700"/>
            <a:ext cx="306000" cy="306000"/>
          </a:xfrm>
          <a:prstGeom prst="rect">
            <a:avLst/>
          </a:prstGeom>
          <a:noFill/>
          <a:ln>
            <a:noFill/>
          </a:ln>
        </p:spPr>
      </p:pic>
      <p:sp>
        <p:nvSpPr>
          <p:cNvPr id="546" name="Google Shape;546;p73"/>
          <p:cNvSpPr txBox="1"/>
          <p:nvPr/>
        </p:nvSpPr>
        <p:spPr>
          <a:xfrm>
            <a:off x="1802548" y="3035150"/>
            <a:ext cx="13161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EJERCITAR JSON Y STORAGE</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547" name="Google Shape;547;p73"/>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548" name="Google Shape;548;p73"/>
          <p:cNvPicPr preferRelativeResize="0"/>
          <p:nvPr/>
        </p:nvPicPr>
        <p:blipFill rotWithShape="1">
          <a:blip r:embed="rId5">
            <a:alphaModFix/>
          </a:blip>
          <a:srcRect b="0" l="0" r="0" t="0"/>
          <a:stretch/>
        </p:blipFill>
        <p:spPr>
          <a:xfrm>
            <a:off x="3735553" y="2472650"/>
            <a:ext cx="365625" cy="365625"/>
          </a:xfrm>
          <a:prstGeom prst="rect">
            <a:avLst/>
          </a:prstGeom>
          <a:noFill/>
          <a:ln>
            <a:noFill/>
          </a:ln>
        </p:spPr>
      </p:pic>
      <p:sp>
        <p:nvSpPr>
          <p:cNvPr id="549" name="Google Shape;549;p73"/>
          <p:cNvSpPr txBox="1"/>
          <p:nvPr/>
        </p:nvSpPr>
        <p:spPr>
          <a:xfrm>
            <a:off x="6647550" y="2520400"/>
            <a:ext cx="1316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EJEMPLOS EN VIVO</a:t>
            </a:r>
            <a:endParaRPr sz="700">
              <a:solidFill>
                <a:schemeClr val="dk1"/>
              </a:solidFill>
              <a:latin typeface="Helvetica Neue"/>
              <a:ea typeface="Helvetica Neue"/>
              <a:cs typeface="Helvetica Neue"/>
              <a:sym typeface="Helvetica Neue"/>
            </a:endParaRPr>
          </a:p>
        </p:txBody>
      </p:sp>
      <p:pic>
        <p:nvPicPr>
          <p:cNvPr id="550" name="Google Shape;550;p73"/>
          <p:cNvPicPr preferRelativeResize="0"/>
          <p:nvPr/>
        </p:nvPicPr>
        <p:blipFill rotWithShape="1">
          <a:blip r:embed="rId5">
            <a:alphaModFix/>
          </a:blip>
          <a:srcRect b="0" l="0" r="0" t="0"/>
          <a:stretch/>
        </p:blipFill>
        <p:spPr>
          <a:xfrm>
            <a:off x="6326353" y="2472650"/>
            <a:ext cx="365625" cy="365625"/>
          </a:xfrm>
          <a:prstGeom prst="rect">
            <a:avLst/>
          </a:prstGeom>
          <a:noFill/>
          <a:ln>
            <a:noFill/>
          </a:ln>
        </p:spPr>
      </p:pic>
      <p:sp>
        <p:nvSpPr>
          <p:cNvPr id="551" name="Google Shape;551;p73"/>
          <p:cNvSpPr txBox="1"/>
          <p:nvPr/>
        </p:nvSpPr>
        <p:spPr>
          <a:xfrm>
            <a:off x="66889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552" name="Google Shape;552;p73"/>
          <p:cNvSpPr txBox="1"/>
          <p:nvPr/>
        </p:nvSpPr>
        <p:spPr>
          <a:xfrm>
            <a:off x="4127988" y="28950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INTERACTUAR CON HTML</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53" name="Google Shape;553;p73"/>
          <p:cNvPicPr preferRelativeResize="0"/>
          <p:nvPr/>
        </p:nvPicPr>
        <p:blipFill rotWithShape="1">
          <a:blip r:embed="rId7">
            <a:alphaModFix/>
          </a:blip>
          <a:srcRect b="0" l="0" r="0" t="0"/>
          <a:stretch/>
        </p:blipFill>
        <p:spPr>
          <a:xfrm>
            <a:off x="3832388" y="3009825"/>
            <a:ext cx="307150" cy="307150"/>
          </a:xfrm>
          <a:prstGeom prst="rect">
            <a:avLst/>
          </a:prstGeom>
          <a:noFill/>
          <a:ln>
            <a:noFill/>
          </a:ln>
        </p:spPr>
      </p:pic>
      <p:sp>
        <p:nvSpPr>
          <p:cNvPr id="554" name="Google Shape;554;p73"/>
          <p:cNvSpPr txBox="1"/>
          <p:nvPr/>
        </p:nvSpPr>
        <p:spPr>
          <a:xfrm>
            <a:off x="6718788" y="28950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INCORPORAR EVENTOS</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55" name="Google Shape;555;p73"/>
          <p:cNvPicPr preferRelativeResize="0"/>
          <p:nvPr/>
        </p:nvPicPr>
        <p:blipFill rotWithShape="1">
          <a:blip r:embed="rId7">
            <a:alphaModFix/>
          </a:blip>
          <a:srcRect b="0" l="0" r="0" t="0"/>
          <a:stretch/>
        </p:blipFill>
        <p:spPr>
          <a:xfrm>
            <a:off x="6423188" y="3009825"/>
            <a:ext cx="307150" cy="307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9"/>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Operar:</a:t>
            </a:r>
            <a:r>
              <a:rPr lang="en-GB" sz="1250">
                <a:solidFill>
                  <a:schemeClr val="dk1"/>
                </a:solidFill>
                <a:latin typeface="Helvetica Neue Light"/>
                <a:ea typeface="Helvetica Neue Light"/>
                <a:cs typeface="Helvetica Neue Light"/>
                <a:sym typeface="Helvetica Neue Light"/>
              </a:rPr>
              <a:t> en programación, cuando hablamos de operar sobre las variables, nos referimos a utilizarlas en funciones, métodos, o a lo largo del código. Consiste en desarrollar los algoritmos a partir, y en función del valor de estas variables.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Propiedad length:</a:t>
            </a:r>
            <a:r>
              <a:rPr lang="en-GB" sz="1250">
                <a:solidFill>
                  <a:schemeClr val="dk1"/>
                </a:solidFill>
                <a:latin typeface="Helvetica Neue Light"/>
                <a:ea typeface="Helvetica Neue Light"/>
                <a:cs typeface="Helvetica Neue Light"/>
                <a:sym typeface="Helvetica Neue Light"/>
              </a:rPr>
              <a:t> nos permite saber el largo de una cadena String, es decir, cuántos caracteres tiene.</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replace ():</a:t>
            </a:r>
            <a:r>
              <a:rPr lang="en-GB" sz="1250">
                <a:solidFill>
                  <a:schemeClr val="dk1"/>
                </a:solidFill>
                <a:latin typeface="Helvetica Neue Light"/>
                <a:ea typeface="Helvetica Neue Light"/>
                <a:cs typeface="Helvetica Neue Light"/>
                <a:sym typeface="Helvetica Neue Light"/>
              </a:rPr>
              <a:t> permite reemplazar un carácter o grupo de caracteres por otros.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trim ():</a:t>
            </a:r>
            <a:r>
              <a:rPr lang="en-GB" sz="1250">
                <a:solidFill>
                  <a:schemeClr val="dk1"/>
                </a:solidFill>
                <a:latin typeface="Helvetica Neue Light"/>
                <a:ea typeface="Helvetica Neue Light"/>
                <a:cs typeface="Helvetica Neue Light"/>
                <a:sym typeface="Helvetica Neue Light"/>
              </a:rPr>
              <a:t> permite quitar los espacios ubicados al principio y al final de la cadena.</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Array:</a:t>
            </a:r>
            <a:r>
              <a:rPr lang="en-GB" sz="1250">
                <a:solidFill>
                  <a:schemeClr val="dk1"/>
                </a:solidFill>
                <a:latin typeface="Helvetica Neue Light"/>
                <a:ea typeface="Helvetica Neue Light"/>
                <a:cs typeface="Helvetica Neue Light"/>
                <a:sym typeface="Helvetica Neue Light"/>
              </a:rPr>
              <a:t> es una variable que almacena una lista de elementos. Puede ser una lista de números, una lista de números y palabras o hasta una lista de listas.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129" name="Google Shape;129;p29"/>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6</a:t>
            </a:r>
            <a:endParaRPr i="1" sz="2000">
              <a:latin typeface="Anton"/>
              <a:ea typeface="Anton"/>
              <a:cs typeface="Anton"/>
              <a:sym typeface="Anton"/>
            </a:endParaRPr>
          </a:p>
        </p:txBody>
      </p:sp>
      <p:pic>
        <p:nvPicPr>
          <p:cNvPr id="130" name="Google Shape;130;p2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31" name="Google Shape;131;p29"/>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132" name="Google Shape;132;p29"/>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slice:</a:t>
            </a:r>
            <a:r>
              <a:rPr lang="en-GB" sz="1250">
                <a:solidFill>
                  <a:schemeClr val="dk1"/>
                </a:solidFill>
                <a:latin typeface="Helvetica Neue Light"/>
                <a:ea typeface="Helvetica Neue Light"/>
                <a:cs typeface="Helvetica Neue Light"/>
                <a:sym typeface="Helvetica Neue Light"/>
              </a:rPr>
              <a:t> devuelve una copia de una parte del array dentro de un nuevo array, empezando por inicio hasta fin (fin no incluido). El array original no se modificará.</a:t>
            </a:r>
            <a:endParaRPr b="1" sz="12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toString:</a:t>
            </a:r>
            <a:r>
              <a:rPr lang="en-GB" sz="1250">
                <a:solidFill>
                  <a:schemeClr val="dk1"/>
                </a:solidFill>
                <a:latin typeface="Helvetica Neue Light"/>
                <a:ea typeface="Helvetica Neue Light"/>
                <a:cs typeface="Helvetica Neue Light"/>
                <a:sym typeface="Helvetica Neue Light"/>
              </a:rPr>
              <a:t> convierte un Array a un String, compuesto por cada uno de los elementos del Array separados por comas.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push:</a:t>
            </a:r>
            <a:r>
              <a:rPr lang="en-GB" sz="1250">
                <a:solidFill>
                  <a:schemeClr val="dk1"/>
                </a:solidFill>
                <a:latin typeface="Helvetica Neue Light"/>
                <a:ea typeface="Helvetica Neue Light"/>
                <a:cs typeface="Helvetica Neue Light"/>
                <a:sym typeface="Helvetica Neue Light"/>
              </a:rPr>
              <a:t> se utiliza para sumar un elemento a un Array ya existente.</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join:</a:t>
            </a:r>
            <a:r>
              <a:rPr lang="en-GB" sz="1250">
                <a:solidFill>
                  <a:schemeClr val="dk1"/>
                </a:solidFill>
                <a:latin typeface="Helvetica Neue Light"/>
                <a:ea typeface="Helvetica Neue Light"/>
                <a:cs typeface="Helvetica Neue Light"/>
                <a:sym typeface="Helvetica Neue Light"/>
              </a:rPr>
              <a:t> permite juntar todos los elementos de un Array en una cadena String.</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Método concat:</a:t>
            </a:r>
            <a:r>
              <a:rPr lang="en-GB" sz="1250">
                <a:solidFill>
                  <a:schemeClr val="dk1"/>
                </a:solidFill>
                <a:latin typeface="Helvetica Neue Light"/>
                <a:ea typeface="Helvetica Neue Light"/>
                <a:cs typeface="Helvetica Neue Light"/>
                <a:sym typeface="Helvetica Neue Light"/>
              </a:rPr>
              <a:t> combinar dos arrays en un único array resultante.</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59" name="Shape 559"/>
        <p:cNvGrpSpPr/>
        <p:nvPr/>
      </p:nvGrpSpPr>
      <p:grpSpPr>
        <a:xfrm>
          <a:off x="0" y="0"/>
          <a:ext cx="0" cy="0"/>
          <a:chOff x="0" y="0"/>
          <a:chExt cx="0" cy="0"/>
        </a:xfrm>
      </p:grpSpPr>
      <p:sp>
        <p:nvSpPr>
          <p:cNvPr id="560" name="Google Shape;560;p74"/>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561" name="Google Shape;561;p74"/>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562" name="Google Shape;562;p74"/>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6" name="Shape 566"/>
        <p:cNvGrpSpPr/>
        <p:nvPr/>
      </p:nvGrpSpPr>
      <p:grpSpPr>
        <a:xfrm>
          <a:off x="0" y="0"/>
          <a:ext cx="0" cy="0"/>
          <a:chOff x="0" y="0"/>
          <a:chExt cx="0" cy="0"/>
        </a:xfrm>
      </p:grpSpPr>
      <p:sp>
        <p:nvSpPr>
          <p:cNvPr id="567" name="Google Shape;567;p7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DOM</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76"/>
          <p:cNvSpPr txBox="1"/>
          <p:nvPr/>
        </p:nvSpPr>
        <p:spPr>
          <a:xfrm>
            <a:off x="5087850" y="1043200"/>
            <a:ext cx="4120200" cy="3283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El Modelo de Objetos del Documento </a:t>
            </a:r>
            <a:r>
              <a:rPr lang="en-GB" sz="1900">
                <a:solidFill>
                  <a:schemeClr val="dk1"/>
                </a:solidFill>
                <a:highlight>
                  <a:srgbClr val="E0FF00"/>
                </a:highlight>
                <a:latin typeface="Helvetica Neue Light"/>
                <a:ea typeface="Helvetica Neue Light"/>
                <a:cs typeface="Helvetica Neue Light"/>
                <a:sym typeface="Helvetica Neue Light"/>
              </a:rPr>
              <a:t>(DOM) es una estructura de objetos generada por el navegador, la cual representa la página HTML actual.</a:t>
            </a:r>
            <a:r>
              <a:rPr lang="en-GB" sz="1900">
                <a:solidFill>
                  <a:schemeClr val="dk1"/>
                </a:solidFill>
                <a:highlight>
                  <a:srgbClr val="FFFFFF"/>
                </a:highlight>
                <a:latin typeface="Helvetica Neue Light"/>
                <a:ea typeface="Helvetica Neue Light"/>
                <a:cs typeface="Helvetica Neue Light"/>
                <a:sym typeface="Helvetica Neue Light"/>
              </a:rPr>
              <a:t> Con JavaScript la empleamos para acceder y modificar de forma dinámica elementos de la interfaz.</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100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Es decir que, por ejemplo, desde JS podemos modificar el texto contenido de una etiqueta &lt;h1&gt;.</a:t>
            </a:r>
            <a:endParaRPr sz="1900">
              <a:solidFill>
                <a:schemeClr val="dk1"/>
              </a:solidFill>
              <a:highlight>
                <a:srgbClr val="FFFFFF"/>
              </a:highlight>
              <a:latin typeface="Helvetica Neue Light"/>
              <a:ea typeface="Helvetica Neue Light"/>
              <a:cs typeface="Helvetica Neue Light"/>
              <a:sym typeface="Helvetica Neue Light"/>
            </a:endParaRPr>
          </a:p>
        </p:txBody>
      </p:sp>
      <p:sp>
        <p:nvSpPr>
          <p:cNvPr id="573" name="Google Shape;573;p76"/>
          <p:cNvSpPr txBox="1"/>
          <p:nvPr/>
        </p:nvSpPr>
        <p:spPr>
          <a:xfrm>
            <a:off x="5152049" y="272400"/>
            <a:ext cx="3991800" cy="540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2700">
                <a:latin typeface="Anton"/>
                <a:ea typeface="Anton"/>
                <a:cs typeface="Anton"/>
                <a:sym typeface="Anton"/>
              </a:rPr>
              <a:t>DOM</a:t>
            </a:r>
            <a:endParaRPr i="1" sz="2700">
              <a:latin typeface="Anton"/>
              <a:ea typeface="Anton"/>
              <a:cs typeface="Anton"/>
              <a:sym typeface="Anton"/>
            </a:endParaRPr>
          </a:p>
          <a:p>
            <a:pPr indent="0" lvl="0" marL="0" rtl="0" algn="ctr">
              <a:spcBef>
                <a:spcPts val="0"/>
              </a:spcBef>
              <a:spcAft>
                <a:spcPts val="0"/>
              </a:spcAft>
              <a:buNone/>
            </a:pPr>
            <a:r>
              <a:rPr i="1" lang="en-GB" sz="2700">
                <a:latin typeface="Anton"/>
                <a:ea typeface="Anton"/>
                <a:cs typeface="Anton"/>
                <a:sym typeface="Anton"/>
              </a:rPr>
              <a:t>Document Object Model</a:t>
            </a:r>
            <a:endParaRPr i="1" sz="2700">
              <a:latin typeface="Anton"/>
              <a:ea typeface="Anton"/>
              <a:cs typeface="Anton"/>
              <a:sym typeface="Anton"/>
            </a:endParaRPr>
          </a:p>
        </p:txBody>
      </p:sp>
      <p:pic>
        <p:nvPicPr>
          <p:cNvPr id="574" name="Google Shape;574;p7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75" name="Google Shape;575;p76"/>
          <p:cNvPicPr preferRelativeResize="0"/>
          <p:nvPr/>
        </p:nvPicPr>
        <p:blipFill>
          <a:blip r:embed="rId4">
            <a:alphaModFix/>
          </a:blip>
          <a:stretch>
            <a:fillRect/>
          </a:stretch>
        </p:blipFill>
        <p:spPr>
          <a:xfrm>
            <a:off x="0" y="0"/>
            <a:ext cx="5083600" cy="5143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77"/>
          <p:cNvSpPr txBox="1"/>
          <p:nvPr/>
        </p:nvSpPr>
        <p:spPr>
          <a:xfrm>
            <a:off x="1637600" y="32454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¿CÓMO FUNCIONA?</a:t>
            </a:r>
            <a:endParaRPr i="1" sz="4500">
              <a:latin typeface="Anton"/>
              <a:ea typeface="Anton"/>
              <a:cs typeface="Anton"/>
              <a:sym typeface="Anton"/>
            </a:endParaRPr>
          </a:p>
        </p:txBody>
      </p:sp>
      <p:pic>
        <p:nvPicPr>
          <p:cNvPr id="581" name="Google Shape;581;p7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2" name="Google Shape;582;p77"/>
          <p:cNvSpPr txBox="1"/>
          <p:nvPr/>
        </p:nvSpPr>
        <p:spPr>
          <a:xfrm>
            <a:off x="479250" y="1195200"/>
            <a:ext cx="8156100" cy="2551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estructura de un documento HTML son las etiquetas.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En el Modelo de Objetos del Documento (DOM), cada etiqueta HTML es un objeto, al que podemos llamar nodo</a:t>
            </a:r>
            <a:r>
              <a:rPr lang="en-GB" sz="2000">
                <a:solidFill>
                  <a:schemeClr val="dk1"/>
                </a:solidFill>
                <a:highlight>
                  <a:srgbClr val="FFFFFF"/>
                </a:highlight>
                <a:latin typeface="Helvetica Neue Light"/>
                <a:ea typeface="Helvetica Neue Light"/>
                <a:cs typeface="Helvetica Neue Light"/>
                <a:sym typeface="Helvetica Neue Light"/>
              </a:rPr>
              <a:t>. Las etiquetas anidadas son llamadas “nodos hijos” de la etiqueta “ nodo padre” que las contiene.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Todos estos objetos son accesibles empleando JavaScript mediante el objeto global </a:t>
            </a:r>
            <a:r>
              <a:rPr lang="en-GB" sz="2000">
                <a:solidFill>
                  <a:srgbClr val="8215BC"/>
                </a:solidFill>
                <a:highlight>
                  <a:srgbClr val="FFFFFF"/>
                </a:highlight>
                <a:latin typeface="Helvetica Neue Light"/>
                <a:ea typeface="Helvetica Neue Light"/>
                <a:cs typeface="Helvetica Neue Light"/>
                <a:sym typeface="Helvetica Neue Light"/>
              </a:rPr>
              <a:t>document </a:t>
            </a:r>
            <a:endParaRPr sz="2000">
              <a:solidFill>
                <a:srgbClr val="8215BC"/>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Por ejemplo, </a:t>
            </a:r>
            <a:r>
              <a:rPr lang="en-GB" sz="2000">
                <a:solidFill>
                  <a:srgbClr val="8215BC"/>
                </a:solidFill>
                <a:highlight>
                  <a:srgbClr val="FFFFFF"/>
                </a:highlight>
                <a:latin typeface="Helvetica Neue Light"/>
                <a:ea typeface="Helvetica Neue Light"/>
                <a:cs typeface="Helvetica Neue Light"/>
                <a:sym typeface="Helvetica Neue Light"/>
              </a:rPr>
              <a:t>document.body</a:t>
            </a:r>
            <a:r>
              <a:rPr lang="en-GB" sz="2000">
                <a:solidFill>
                  <a:schemeClr val="dk1"/>
                </a:solidFill>
                <a:highlight>
                  <a:srgbClr val="FFFFFF"/>
                </a:highlight>
                <a:latin typeface="Helvetica Neue Light"/>
                <a:ea typeface="Helvetica Neue Light"/>
                <a:cs typeface="Helvetica Neue Light"/>
                <a:sym typeface="Helvetica Neue Light"/>
              </a:rPr>
              <a:t> es el nodo que representa la etiqueta &lt;body&gt;</a:t>
            </a:r>
            <a:endParaRPr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78"/>
          <p:cNvSpPr txBox="1"/>
          <p:nvPr/>
        </p:nvSpPr>
        <p:spPr>
          <a:xfrm>
            <a:off x="1018475" y="230500"/>
            <a:ext cx="68529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HTML          A          DOM</a:t>
            </a:r>
            <a:endParaRPr i="1" sz="4500">
              <a:latin typeface="Anton"/>
              <a:ea typeface="Anton"/>
              <a:cs typeface="Anton"/>
              <a:sym typeface="Anton"/>
            </a:endParaRPr>
          </a:p>
        </p:txBody>
      </p:sp>
      <p:pic>
        <p:nvPicPr>
          <p:cNvPr id="588" name="Google Shape;588;p7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89" name="Google Shape;589;p78"/>
          <p:cNvSpPr txBox="1"/>
          <p:nvPr/>
        </p:nvSpPr>
        <p:spPr>
          <a:xfrm>
            <a:off x="144275" y="1161075"/>
            <a:ext cx="4297500" cy="3195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&lt;!</a:t>
            </a:r>
            <a:r>
              <a:rPr lang="en-GB" sz="1600">
                <a:solidFill>
                  <a:srgbClr val="FF79C6"/>
                </a:solidFill>
                <a:latin typeface="Courier New"/>
                <a:ea typeface="Courier New"/>
                <a:cs typeface="Courier New"/>
                <a:sym typeface="Courier New"/>
              </a:rPr>
              <a:t>DOCTYPE</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html</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&lt;</a:t>
            </a:r>
            <a:r>
              <a:rPr lang="en-GB" sz="1600">
                <a:solidFill>
                  <a:srgbClr val="FF79C6"/>
                </a:solidFill>
                <a:latin typeface="Courier New"/>
                <a:ea typeface="Courier New"/>
                <a:cs typeface="Courier New"/>
                <a:sym typeface="Courier New"/>
              </a:rPr>
              <a:t>html</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head</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title</a:t>
            </a:r>
            <a:r>
              <a:rPr lang="en-GB" sz="1600">
                <a:solidFill>
                  <a:srgbClr val="F8F8F2"/>
                </a:solidFill>
                <a:latin typeface="Courier New"/>
                <a:ea typeface="Courier New"/>
                <a:cs typeface="Courier New"/>
                <a:sym typeface="Courier New"/>
              </a:rPr>
              <a:t>&gt;Mi primer App&lt;/</a:t>
            </a:r>
            <a:r>
              <a:rPr lang="en-GB" sz="1600">
                <a:solidFill>
                  <a:srgbClr val="FF79C6"/>
                </a:solidFill>
                <a:latin typeface="Courier New"/>
                <a:ea typeface="Courier New"/>
                <a:cs typeface="Courier New"/>
                <a:sym typeface="Courier New"/>
              </a:rPr>
              <a:t>title</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head</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body</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h2</a:t>
            </a:r>
            <a:r>
              <a:rPr lang="en-GB" sz="1600">
                <a:solidFill>
                  <a:srgbClr val="F8F8F2"/>
                </a:solidFill>
                <a:latin typeface="Courier New"/>
                <a:ea typeface="Courier New"/>
                <a:cs typeface="Courier New"/>
                <a:sym typeface="Courier New"/>
              </a:rPr>
              <a:t>&gt;Coder House&lt;/</a:t>
            </a:r>
            <a:r>
              <a:rPr lang="en-GB" sz="1600">
                <a:solidFill>
                  <a:srgbClr val="FF79C6"/>
                </a:solidFill>
                <a:latin typeface="Courier New"/>
                <a:ea typeface="Courier New"/>
                <a:cs typeface="Courier New"/>
                <a:sym typeface="Courier New"/>
              </a:rPr>
              <a:t>h2</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body</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&lt;/</a:t>
            </a:r>
            <a:r>
              <a:rPr lang="en-GB" sz="1600">
                <a:solidFill>
                  <a:srgbClr val="FF79C6"/>
                </a:solidFill>
                <a:latin typeface="Courier New"/>
                <a:ea typeface="Courier New"/>
                <a:cs typeface="Courier New"/>
                <a:sym typeface="Courier New"/>
              </a:rPr>
              <a:t>html</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50">
              <a:solidFill>
                <a:srgbClr val="FFFFFF"/>
              </a:solidFill>
              <a:latin typeface="Courier New"/>
              <a:ea typeface="Courier New"/>
              <a:cs typeface="Courier New"/>
              <a:sym typeface="Courier New"/>
            </a:endParaRPr>
          </a:p>
        </p:txBody>
      </p:sp>
      <p:pic>
        <p:nvPicPr>
          <p:cNvPr id="590" name="Google Shape;590;p78"/>
          <p:cNvPicPr preferRelativeResize="0"/>
          <p:nvPr/>
        </p:nvPicPr>
        <p:blipFill>
          <a:blip r:embed="rId4">
            <a:alphaModFix/>
          </a:blip>
          <a:stretch>
            <a:fillRect/>
          </a:stretch>
        </p:blipFill>
        <p:spPr>
          <a:xfrm>
            <a:off x="5255000" y="1391738"/>
            <a:ext cx="3848100" cy="2733675"/>
          </a:xfrm>
          <a:prstGeom prst="rect">
            <a:avLst/>
          </a:prstGeom>
          <a:noFill/>
          <a:ln>
            <a:noFill/>
          </a:ln>
        </p:spPr>
      </p:pic>
      <p:cxnSp>
        <p:nvCxnSpPr>
          <p:cNvPr id="591" name="Google Shape;591;p78"/>
          <p:cNvCxnSpPr/>
          <p:nvPr/>
        </p:nvCxnSpPr>
        <p:spPr>
          <a:xfrm>
            <a:off x="4501675" y="2787600"/>
            <a:ext cx="844200" cy="28200"/>
          </a:xfrm>
          <a:prstGeom prst="straightConnector1">
            <a:avLst/>
          </a:prstGeom>
          <a:noFill/>
          <a:ln cap="flat" cmpd="sng" w="76200">
            <a:solidFill>
              <a:srgbClr val="3DFFBC"/>
            </a:solidFill>
            <a:prstDash val="solid"/>
            <a:round/>
            <a:headEnd len="med" w="med" type="none"/>
            <a:tailEnd len="med" w="med" type="triangle"/>
          </a:ln>
        </p:spPr>
      </p:cxnSp>
      <p:sp>
        <p:nvSpPr>
          <p:cNvPr id="592" name="Google Shape;592;p78"/>
          <p:cNvSpPr txBox="1"/>
          <p:nvPr/>
        </p:nvSpPr>
        <p:spPr>
          <a:xfrm>
            <a:off x="206400" y="4555425"/>
            <a:ext cx="6135300" cy="48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500">
                <a:latin typeface="Helvetica Neue Light"/>
                <a:ea typeface="Helvetica Neue Light"/>
                <a:cs typeface="Helvetica Neue Light"/>
                <a:sym typeface="Helvetica Neue Light"/>
              </a:rPr>
              <a:t>Herramienta: </a:t>
            </a:r>
            <a:r>
              <a:rPr lang="en-GB" sz="1500" u="sng">
                <a:solidFill>
                  <a:schemeClr val="hlink"/>
                </a:solidFill>
                <a:latin typeface="Helvetica Neue Light"/>
                <a:ea typeface="Helvetica Neue Light"/>
                <a:cs typeface="Helvetica Neue Light"/>
                <a:sym typeface="Helvetica Neue Light"/>
                <a:hlinkClick r:id="rId5"/>
              </a:rPr>
              <a:t>Live DOM Viewer</a:t>
            </a:r>
            <a:endParaRPr sz="1500">
              <a:latin typeface="Helvetica Neue Light"/>
              <a:ea typeface="Helvetica Neue Light"/>
              <a:cs typeface="Helvetica Neue Light"/>
              <a:sym typeface="Helvetica Neue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9"/>
          <p:cNvSpPr txBox="1"/>
          <p:nvPr/>
        </p:nvSpPr>
        <p:spPr>
          <a:xfrm>
            <a:off x="1738950" y="21979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ESTRUCTURA DOM</a:t>
            </a:r>
            <a:endParaRPr i="1" sz="4500">
              <a:latin typeface="Anton"/>
              <a:ea typeface="Anton"/>
              <a:cs typeface="Anton"/>
              <a:sym typeface="Anton"/>
            </a:endParaRPr>
          </a:p>
        </p:txBody>
      </p:sp>
      <p:sp>
        <p:nvSpPr>
          <p:cNvPr id="598" name="Google Shape;598;p79"/>
          <p:cNvSpPr txBox="1"/>
          <p:nvPr/>
        </p:nvSpPr>
        <p:spPr>
          <a:xfrm>
            <a:off x="650700" y="1439150"/>
            <a:ext cx="7842600" cy="36777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Clr>
                <a:srgbClr val="3CEFAB"/>
              </a:buClr>
              <a:buSzPts val="1900"/>
              <a:buFont typeface="Didact Gothic"/>
              <a:buChar char="●"/>
            </a:pPr>
            <a:r>
              <a:rPr lang="en-GB" sz="1900">
                <a:solidFill>
                  <a:schemeClr val="dk1"/>
                </a:solidFill>
                <a:highlight>
                  <a:srgbClr val="FFFFFF"/>
                </a:highlight>
                <a:latin typeface="Helvetica Neue Light"/>
                <a:ea typeface="Helvetica Neue Light"/>
                <a:cs typeface="Helvetica Neue Light"/>
                <a:sym typeface="Helvetica Neue Light"/>
              </a:rPr>
              <a:t>Cada etiqueta HTML se transforma en un nodo de tipo "Elemento". La conversión de etiquetas en nodos se realiza de forma jerárquica. </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Font typeface="Helvetica Neue Light"/>
              <a:buChar char="●"/>
            </a:pPr>
            <a:r>
              <a:rPr lang="en-GB" sz="1900">
                <a:solidFill>
                  <a:schemeClr val="dk1"/>
                </a:solidFill>
                <a:highlight>
                  <a:srgbClr val="FFFFFF"/>
                </a:highlight>
                <a:latin typeface="Helvetica Neue Light"/>
                <a:ea typeface="Helvetica Neue Light"/>
                <a:cs typeface="Helvetica Neue Light"/>
                <a:sym typeface="Helvetica Neue Light"/>
              </a:rPr>
              <a:t>De esta forma, del nodo raíz solamente pueden derivar los nodos HEAD y BODY. </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Font typeface="Didact Gothic"/>
              <a:buChar char="●"/>
            </a:pPr>
            <a:r>
              <a:rPr lang="en-GB" sz="1900">
                <a:solidFill>
                  <a:schemeClr val="dk1"/>
                </a:solidFill>
                <a:highlight>
                  <a:srgbClr val="FFFFFF"/>
                </a:highlight>
                <a:latin typeface="Helvetica Neue Light"/>
                <a:ea typeface="Helvetica Neue Light"/>
                <a:cs typeface="Helvetica Neue Light"/>
                <a:sym typeface="Helvetica Neue Light"/>
              </a:rPr>
              <a:t>A partir de esta derivación inicial, cada etiqueta HTML se transforma en un nodo que deriva del correspondiente a su "etiqueta padre".</a:t>
            </a:r>
            <a:endParaRPr sz="1900">
              <a:solidFill>
                <a:schemeClr val="dk1"/>
              </a:solidFill>
              <a:highlight>
                <a:srgbClr val="FFFFFF"/>
              </a:highlight>
              <a:latin typeface="Helvetica Neue Light"/>
              <a:ea typeface="Helvetica Neue Light"/>
              <a:cs typeface="Helvetica Neue Light"/>
              <a:sym typeface="Helvetica Neue Light"/>
            </a:endParaRPr>
          </a:p>
          <a:p>
            <a:pPr indent="-349250" lvl="0" marL="457200" rtl="0" algn="l">
              <a:lnSpc>
                <a:spcPct val="115000"/>
              </a:lnSpc>
              <a:spcBef>
                <a:spcPts val="0"/>
              </a:spcBef>
              <a:spcAft>
                <a:spcPts val="0"/>
              </a:spcAft>
              <a:buClr>
                <a:srgbClr val="3CEFAB"/>
              </a:buClr>
              <a:buSzPts val="1900"/>
              <a:buFont typeface="Didact Gothic"/>
              <a:buChar char="●"/>
            </a:pPr>
            <a:r>
              <a:rPr lang="en-GB" sz="1900">
                <a:solidFill>
                  <a:schemeClr val="dk1"/>
                </a:solidFill>
                <a:highlight>
                  <a:srgbClr val="FFFFFF"/>
                </a:highlight>
                <a:latin typeface="Helvetica Neue Light"/>
                <a:ea typeface="Helvetica Neue Light"/>
                <a:cs typeface="Helvetica Neue Light"/>
                <a:sym typeface="Helvetica Neue Light"/>
              </a:rPr>
              <a:t>La transformación de las etiquetas HTML habituales genera dos nodos: el primero es el nodo de tipo "Elemento" (correspondiente a la propia etiqueta XHTML) y el segundo es un nodo de tipo "Texto" que contiene el texto encerrado por esa etiqueta XHTML.</a:t>
            </a:r>
            <a:endParaRPr sz="19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900">
              <a:solidFill>
                <a:schemeClr val="dk1"/>
              </a:solidFill>
              <a:highlight>
                <a:srgbClr val="FFFFFF"/>
              </a:highlight>
              <a:latin typeface="Helvetica Neue Light"/>
              <a:ea typeface="Helvetica Neue Light"/>
              <a:cs typeface="Helvetica Neue Light"/>
              <a:sym typeface="Helvetica Neue Light"/>
            </a:endParaRPr>
          </a:p>
        </p:txBody>
      </p:sp>
      <p:pic>
        <p:nvPicPr>
          <p:cNvPr id="599" name="Google Shape;599;p7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600" name="Google Shape;600;p79"/>
          <p:cNvPicPr preferRelativeResize="0"/>
          <p:nvPr/>
        </p:nvPicPr>
        <p:blipFill>
          <a:blip r:embed="rId4">
            <a:alphaModFix/>
          </a:blip>
          <a:stretch>
            <a:fillRect/>
          </a:stretch>
        </p:blipFill>
        <p:spPr>
          <a:xfrm>
            <a:off x="7405059" y="59900"/>
            <a:ext cx="1754391" cy="1439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604" name="Shape 604"/>
        <p:cNvGrpSpPr/>
        <p:nvPr/>
      </p:nvGrpSpPr>
      <p:grpSpPr>
        <a:xfrm>
          <a:off x="0" y="0"/>
          <a:ext cx="0" cy="0"/>
          <a:chOff x="0" y="0"/>
          <a:chExt cx="0" cy="0"/>
        </a:xfrm>
      </p:grpSpPr>
      <p:sp>
        <p:nvSpPr>
          <p:cNvPr id="605" name="Google Shape;605;p80"/>
          <p:cNvSpPr txBox="1"/>
          <p:nvPr/>
        </p:nvSpPr>
        <p:spPr>
          <a:xfrm>
            <a:off x="852150" y="2209325"/>
            <a:ext cx="7439700" cy="561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t/>
            </a:r>
            <a:endParaRPr sz="2000">
              <a:solidFill>
                <a:srgbClr val="8215BC"/>
              </a:solidFill>
              <a:latin typeface="Lato"/>
              <a:ea typeface="Lato"/>
              <a:cs typeface="Lato"/>
              <a:sym typeface="Lato"/>
            </a:endParaRPr>
          </a:p>
          <a:p>
            <a:pPr indent="0" lvl="0" marL="0" rtl="0" algn="ctr">
              <a:lnSpc>
                <a:spcPct val="115000"/>
              </a:lnSpc>
              <a:spcBef>
                <a:spcPts val="0"/>
              </a:spcBef>
              <a:spcAft>
                <a:spcPts val="0"/>
              </a:spcAft>
              <a:buNone/>
            </a:pPr>
            <a:r>
              <a:t/>
            </a:r>
            <a:endParaRPr>
              <a:solidFill>
                <a:srgbClr val="8215BC"/>
              </a:solidFill>
              <a:latin typeface="Lato Light"/>
              <a:ea typeface="Lato Light"/>
              <a:cs typeface="Lato Light"/>
              <a:sym typeface="Lato Light"/>
            </a:endParaRPr>
          </a:p>
        </p:txBody>
      </p:sp>
      <p:sp>
        <p:nvSpPr>
          <p:cNvPr id="606" name="Google Shape;606;p80"/>
          <p:cNvSpPr txBox="1"/>
          <p:nvPr/>
        </p:nvSpPr>
        <p:spPr>
          <a:xfrm>
            <a:off x="1990150" y="236900"/>
            <a:ext cx="53043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a:t>
            </a:r>
            <a:endParaRPr i="1" sz="4000">
              <a:latin typeface="Anton"/>
              <a:ea typeface="Anton"/>
              <a:cs typeface="Anton"/>
              <a:sym typeface="Anton"/>
            </a:endParaRPr>
          </a:p>
        </p:txBody>
      </p:sp>
      <p:sp>
        <p:nvSpPr>
          <p:cNvPr id="607" name="Google Shape;607;p80"/>
          <p:cNvSpPr txBox="1"/>
          <p:nvPr/>
        </p:nvSpPr>
        <p:spPr>
          <a:xfrm>
            <a:off x="1130675" y="1924348"/>
            <a:ext cx="7257900" cy="89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etiqueta &lt;p&gt; se transforma en los siguientes nodos del DOM:</a:t>
            </a:r>
            <a:endParaRPr sz="2000">
              <a:latin typeface="Helvetica Neue Light"/>
              <a:ea typeface="Helvetica Neue Light"/>
              <a:cs typeface="Helvetica Neue Light"/>
              <a:sym typeface="Helvetica Neue Light"/>
            </a:endParaRPr>
          </a:p>
        </p:txBody>
      </p:sp>
      <p:pic>
        <p:nvPicPr>
          <p:cNvPr id="608" name="Google Shape;608;p8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9" name="Google Shape;609;p80"/>
          <p:cNvSpPr txBox="1"/>
          <p:nvPr/>
        </p:nvSpPr>
        <p:spPr>
          <a:xfrm>
            <a:off x="1280200" y="1362450"/>
            <a:ext cx="6724200" cy="561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ctr">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&lt;</a:t>
            </a:r>
            <a:r>
              <a:rPr lang="en-GB" sz="1600">
                <a:solidFill>
                  <a:srgbClr val="FF79C6"/>
                </a:solidFill>
                <a:latin typeface="Courier New"/>
                <a:ea typeface="Courier New"/>
                <a:cs typeface="Courier New"/>
                <a:sym typeface="Courier New"/>
              </a:rPr>
              <a:t>p</a:t>
            </a:r>
            <a:r>
              <a:rPr lang="en-GB" sz="1600">
                <a:solidFill>
                  <a:srgbClr val="F8F8F2"/>
                </a:solidFill>
                <a:latin typeface="Courier New"/>
                <a:ea typeface="Courier New"/>
                <a:cs typeface="Courier New"/>
                <a:sym typeface="Courier New"/>
              </a:rPr>
              <a:t>&gt;Esta página es &lt;</a:t>
            </a:r>
            <a:r>
              <a:rPr lang="en-GB" sz="1600">
                <a:solidFill>
                  <a:srgbClr val="FF79C6"/>
                </a:solidFill>
                <a:latin typeface="Courier New"/>
                <a:ea typeface="Courier New"/>
                <a:cs typeface="Courier New"/>
                <a:sym typeface="Courier New"/>
              </a:rPr>
              <a:t>strong</a:t>
            </a:r>
            <a:r>
              <a:rPr lang="en-GB" sz="1600">
                <a:solidFill>
                  <a:srgbClr val="F8F8F2"/>
                </a:solidFill>
                <a:latin typeface="Courier New"/>
                <a:ea typeface="Courier New"/>
                <a:cs typeface="Courier New"/>
                <a:sym typeface="Courier New"/>
              </a:rPr>
              <a:t>&gt;muy sencilla&lt;/</a:t>
            </a:r>
            <a:r>
              <a:rPr lang="en-GB" sz="1600">
                <a:solidFill>
                  <a:srgbClr val="FF79C6"/>
                </a:solidFill>
                <a:latin typeface="Courier New"/>
                <a:ea typeface="Courier New"/>
                <a:cs typeface="Courier New"/>
                <a:sym typeface="Courier New"/>
              </a:rPr>
              <a:t>strong</a:t>
            </a:r>
            <a:r>
              <a:rPr lang="en-GB" sz="1600">
                <a:solidFill>
                  <a:srgbClr val="F8F8F2"/>
                </a:solidFill>
                <a:latin typeface="Courier New"/>
                <a:ea typeface="Courier New"/>
                <a:cs typeface="Courier New"/>
                <a:sym typeface="Courier New"/>
              </a:rPr>
              <a:t>&gt;&lt;/</a:t>
            </a:r>
            <a:r>
              <a:rPr lang="en-GB" sz="1600">
                <a:solidFill>
                  <a:srgbClr val="FF79C6"/>
                </a:solidFill>
                <a:latin typeface="Courier New"/>
                <a:ea typeface="Courier New"/>
                <a:cs typeface="Courier New"/>
                <a:sym typeface="Courier New"/>
              </a:rPr>
              <a:t>p</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10" name="Google Shape;610;p80"/>
          <p:cNvPicPr preferRelativeResize="0"/>
          <p:nvPr/>
        </p:nvPicPr>
        <p:blipFill>
          <a:blip r:embed="rId4">
            <a:alphaModFix/>
          </a:blip>
          <a:stretch>
            <a:fillRect/>
          </a:stretch>
        </p:blipFill>
        <p:spPr>
          <a:xfrm>
            <a:off x="1481788" y="2635373"/>
            <a:ext cx="6180430" cy="2024252"/>
          </a:xfrm>
          <a:prstGeom prst="rect">
            <a:avLst/>
          </a:prstGeom>
          <a:noFill/>
          <a:ln>
            <a:noFill/>
          </a:ln>
        </p:spPr>
      </p:pic>
      <p:sp>
        <p:nvSpPr>
          <p:cNvPr id="611" name="Google Shape;611;p80"/>
          <p:cNvSpPr txBox="1"/>
          <p:nvPr/>
        </p:nvSpPr>
        <p:spPr>
          <a:xfrm>
            <a:off x="206400" y="4555425"/>
            <a:ext cx="6135300" cy="48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500">
                <a:latin typeface="Helvetica Neue Light"/>
                <a:ea typeface="Helvetica Neue Light"/>
                <a:cs typeface="Helvetica Neue Light"/>
                <a:sym typeface="Helvetica Neue Light"/>
              </a:rPr>
              <a:t>Herramienta: </a:t>
            </a:r>
            <a:r>
              <a:rPr lang="en-GB" sz="1500" u="sng">
                <a:solidFill>
                  <a:schemeClr val="hlink"/>
                </a:solidFill>
                <a:latin typeface="Helvetica Neue Light"/>
                <a:ea typeface="Helvetica Neue Light"/>
                <a:cs typeface="Helvetica Neue Light"/>
                <a:sym typeface="Helvetica Neue Light"/>
                <a:hlinkClick r:id="rId5"/>
              </a:rPr>
              <a:t>DOM node tree viewer</a:t>
            </a:r>
            <a:endParaRPr sz="1500">
              <a:latin typeface="Helvetica Neue Light"/>
              <a:ea typeface="Helvetica Neue Light"/>
              <a:cs typeface="Helvetica Neue Light"/>
              <a:sym typeface="Helvetica Neue Light"/>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81"/>
          <p:cNvSpPr txBox="1"/>
          <p:nvPr/>
        </p:nvSpPr>
        <p:spPr>
          <a:xfrm>
            <a:off x="485850" y="151350"/>
            <a:ext cx="81723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EDITAR EL DOM DESDE EL NAVEGADOR</a:t>
            </a:r>
            <a:endParaRPr i="1" sz="4500">
              <a:latin typeface="Anton"/>
              <a:ea typeface="Anton"/>
              <a:cs typeface="Anton"/>
              <a:sym typeface="Anton"/>
            </a:endParaRPr>
          </a:p>
        </p:txBody>
      </p:sp>
      <p:sp>
        <p:nvSpPr>
          <p:cNvPr id="617" name="Google Shape;617;p81"/>
          <p:cNvSpPr txBox="1"/>
          <p:nvPr/>
        </p:nvSpPr>
        <p:spPr>
          <a:xfrm>
            <a:off x="94150" y="956725"/>
            <a:ext cx="4116600" cy="37281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Los navegadores modernos brindan medios para editar el DOM de cualquier página en tiempo real. Por ejemplo en Chrome podemos hacerlo mediante la Herramienta para desarrolladores en la pestaña “Elements”.</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Si bien la estructura DOM está simplificada, es un medio muy útil para verificar y probar actualizaciones en la estructura.</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618" name="Google Shape;618;p81"/>
          <p:cNvSpPr txBox="1"/>
          <p:nvPr/>
        </p:nvSpPr>
        <p:spPr>
          <a:xfrm>
            <a:off x="206400" y="4555425"/>
            <a:ext cx="6135300" cy="48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GB" sz="1500">
                <a:latin typeface="Helvetica Neue Light"/>
                <a:ea typeface="Helvetica Neue Light"/>
                <a:cs typeface="Helvetica Neue Light"/>
                <a:sym typeface="Helvetica Neue Light"/>
              </a:rPr>
              <a:t>Referencia: </a:t>
            </a:r>
            <a:r>
              <a:rPr lang="en-GB" sz="1500" u="sng">
                <a:solidFill>
                  <a:schemeClr val="hlink"/>
                </a:solidFill>
                <a:latin typeface="Helvetica Neue Light"/>
                <a:ea typeface="Helvetica Neue Light"/>
                <a:cs typeface="Helvetica Neue Light"/>
                <a:sym typeface="Helvetica Neue Light"/>
                <a:hlinkClick r:id="rId3"/>
              </a:rPr>
              <a:t>Editar el DOM</a:t>
            </a:r>
            <a:r>
              <a:rPr lang="en-GB" sz="1500">
                <a:latin typeface="Helvetica Neue Light"/>
                <a:ea typeface="Helvetica Neue Light"/>
                <a:cs typeface="Helvetica Neue Light"/>
                <a:sym typeface="Helvetica Neue Light"/>
              </a:rPr>
              <a:t> (Chrome)</a:t>
            </a:r>
            <a:endParaRPr sz="1500">
              <a:latin typeface="Helvetica Neue Light"/>
              <a:ea typeface="Helvetica Neue Light"/>
              <a:cs typeface="Helvetica Neue Light"/>
              <a:sym typeface="Helvetica Neue Light"/>
            </a:endParaRPr>
          </a:p>
        </p:txBody>
      </p:sp>
      <p:pic>
        <p:nvPicPr>
          <p:cNvPr id="619" name="Google Shape;619;p81"/>
          <p:cNvPicPr preferRelativeResize="0"/>
          <p:nvPr/>
        </p:nvPicPr>
        <p:blipFill>
          <a:blip r:embed="rId4">
            <a:alphaModFix/>
          </a:blip>
          <a:stretch>
            <a:fillRect/>
          </a:stretch>
        </p:blipFill>
        <p:spPr>
          <a:xfrm>
            <a:off x="4572007" y="868575"/>
            <a:ext cx="4057041" cy="3904400"/>
          </a:xfrm>
          <a:prstGeom prst="rect">
            <a:avLst/>
          </a:prstGeom>
          <a:noFill/>
          <a:ln>
            <a:noFill/>
          </a:ln>
        </p:spPr>
      </p:pic>
      <p:pic>
        <p:nvPicPr>
          <p:cNvPr id="620" name="Google Shape;620;p81"/>
          <p:cNvPicPr preferRelativeResize="0"/>
          <p:nvPr/>
        </p:nvPicPr>
        <p:blipFill>
          <a:blip r:embed="rId5">
            <a:alphaModFix/>
          </a:blip>
          <a:stretch>
            <a:fillRect/>
          </a:stretch>
        </p:blipFill>
        <p:spPr>
          <a:xfrm>
            <a:off x="7781875" y="4710150"/>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82"/>
          <p:cNvSpPr txBox="1"/>
          <p:nvPr/>
        </p:nvSpPr>
        <p:spPr>
          <a:xfrm>
            <a:off x="615525" y="1831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 APLICADO: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ACCESO POR OBJETO document</a:t>
            </a:r>
            <a:endParaRPr i="1" sz="3600">
              <a:latin typeface="Anton"/>
              <a:ea typeface="Anton"/>
              <a:cs typeface="Anton"/>
              <a:sym typeface="Anton"/>
            </a:endParaRPr>
          </a:p>
        </p:txBody>
      </p:sp>
      <p:sp>
        <p:nvSpPr>
          <p:cNvPr id="626" name="Google Shape;626;p82"/>
          <p:cNvSpPr txBox="1"/>
          <p:nvPr/>
        </p:nvSpPr>
        <p:spPr>
          <a:xfrm>
            <a:off x="71550" y="1419150"/>
            <a:ext cx="9000900" cy="1152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dir</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dir</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head</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dir</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.body);</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sp>
        <p:nvSpPr>
          <p:cNvPr id="627" name="Google Shape;627;p82"/>
          <p:cNvSpPr txBox="1"/>
          <p:nvPr/>
        </p:nvSpPr>
        <p:spPr>
          <a:xfrm>
            <a:off x="256750" y="2623100"/>
            <a:ext cx="8695200" cy="890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El acceso a body usando la referencia document.body requiere que el script se incluya luego de &lt;head&gt; en el HTML</a:t>
            </a:r>
            <a:endParaRPr sz="1800">
              <a:latin typeface="Helvetica Neue Light"/>
              <a:ea typeface="Helvetica Neue Light"/>
              <a:cs typeface="Helvetica Neue Light"/>
              <a:sym typeface="Helvetica Neue Light"/>
            </a:endParaRPr>
          </a:p>
        </p:txBody>
      </p:sp>
      <p:sp>
        <p:nvSpPr>
          <p:cNvPr id="628" name="Google Shape;628;p82"/>
          <p:cNvSpPr txBox="1"/>
          <p:nvPr/>
        </p:nvSpPr>
        <p:spPr>
          <a:xfrm>
            <a:off x="71550" y="3466600"/>
            <a:ext cx="9000900" cy="1454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body</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h2</a:t>
            </a:r>
            <a:r>
              <a:rPr lang="en-GB" sz="1600">
                <a:solidFill>
                  <a:srgbClr val="F8F8F2"/>
                </a:solidFill>
                <a:latin typeface="Courier New"/>
                <a:ea typeface="Courier New"/>
                <a:cs typeface="Courier New"/>
                <a:sym typeface="Courier New"/>
              </a:rPr>
              <a:t>&gt;Coder House&lt;/</a:t>
            </a:r>
            <a:r>
              <a:rPr lang="en-GB" sz="1600">
                <a:solidFill>
                  <a:srgbClr val="FF79C6"/>
                </a:solidFill>
                <a:latin typeface="Courier New"/>
                <a:ea typeface="Courier New"/>
                <a:cs typeface="Courier New"/>
                <a:sym typeface="Courier New"/>
              </a:rPr>
              <a:t>h2</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script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src</a:t>
            </a:r>
            <a:r>
              <a:rPr lang="en-GB" sz="1600">
                <a:solidFill>
                  <a:srgbClr val="FF79C6"/>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js/main.js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&gt;&lt;/</a:t>
            </a:r>
            <a:r>
              <a:rPr lang="en-GB" sz="1600">
                <a:solidFill>
                  <a:srgbClr val="FF79C6"/>
                </a:solidFill>
                <a:latin typeface="Courier New"/>
                <a:ea typeface="Courier New"/>
                <a:cs typeface="Courier New"/>
                <a:sym typeface="Courier New"/>
              </a:rPr>
              <a:t>script</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body</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629" name="Google Shape;629;p82"/>
          <p:cNvPicPr preferRelativeResize="0"/>
          <p:nvPr/>
        </p:nvPicPr>
        <p:blipFill>
          <a:blip r:embed="rId3">
            <a:alphaModFix/>
          </a:blip>
          <a:stretch>
            <a:fillRect/>
          </a:stretch>
        </p:blipFill>
        <p:spPr>
          <a:xfrm>
            <a:off x="7799825" y="4760900"/>
            <a:ext cx="1186526" cy="3306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3"/>
          <p:cNvSpPr txBox="1"/>
          <p:nvPr/>
        </p:nvSpPr>
        <p:spPr>
          <a:xfrm>
            <a:off x="1671825" y="21979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TIPOS DE NODOS</a:t>
            </a:r>
            <a:endParaRPr i="1" sz="4500">
              <a:latin typeface="Anton"/>
              <a:ea typeface="Anton"/>
              <a:cs typeface="Anton"/>
              <a:sym typeface="Anton"/>
            </a:endParaRPr>
          </a:p>
        </p:txBody>
      </p:sp>
      <p:sp>
        <p:nvSpPr>
          <p:cNvPr id="635" name="Google Shape;635;p83"/>
          <p:cNvSpPr txBox="1"/>
          <p:nvPr/>
        </p:nvSpPr>
        <p:spPr>
          <a:xfrm>
            <a:off x="585900" y="1165650"/>
            <a:ext cx="7972200" cy="343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La especificación completa de DOM define 12 tipos de nodos, aunque los más usados son:</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Document, nodo raíz del que derivan todos los demás nodos del árbol.</a:t>
            </a:r>
            <a:endParaRPr sz="17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Element, representa cada una de las etiquetas XHTML. Se trata del único nodo que puede contener atributos y el único del que pueden derivar otros nodos.</a:t>
            </a:r>
            <a:endParaRPr sz="17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Attr, se define un nodo de este tipo para representar cada uno de los atributos de las etiquetas HTML, es decir, uno por cada par atributo=valor.</a:t>
            </a:r>
            <a:endParaRPr sz="17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Text, nodo que contiene el texto encerrado por una etiqueta HTML.</a:t>
            </a:r>
            <a:endParaRPr sz="1700">
              <a:solidFill>
                <a:schemeClr val="dk1"/>
              </a:solidFill>
              <a:highlight>
                <a:srgbClr val="FFFFFF"/>
              </a:highlight>
              <a:latin typeface="Helvetica Neue Light"/>
              <a:ea typeface="Helvetica Neue Light"/>
              <a:cs typeface="Helvetica Neue Light"/>
              <a:sym typeface="Helvetica Neue Light"/>
            </a:endParaRPr>
          </a:p>
          <a:p>
            <a:pPr indent="-336550" lvl="0" marL="457200" rtl="0" algn="l">
              <a:lnSpc>
                <a:spcPct val="115000"/>
              </a:lnSpc>
              <a:spcBef>
                <a:spcPts val="0"/>
              </a:spcBef>
              <a:spcAft>
                <a:spcPts val="0"/>
              </a:spcAft>
              <a:buClr>
                <a:srgbClr val="3CEFAB"/>
              </a:buClr>
              <a:buSzPts val="1700"/>
              <a:buFont typeface="Helvetica Neue Light"/>
              <a:buChar char="●"/>
            </a:pPr>
            <a:r>
              <a:rPr lang="en-GB" sz="1700">
                <a:solidFill>
                  <a:schemeClr val="dk1"/>
                </a:solidFill>
                <a:highlight>
                  <a:srgbClr val="FFFFFF"/>
                </a:highlight>
                <a:latin typeface="Helvetica Neue Light"/>
                <a:ea typeface="Helvetica Neue Light"/>
                <a:cs typeface="Helvetica Neue Light"/>
                <a:sym typeface="Helvetica Neue Light"/>
              </a:rPr>
              <a:t>Comment, representa los comentarios incluidos en la página HTML.</a:t>
            </a:r>
            <a:endParaRPr sz="1700">
              <a:solidFill>
                <a:schemeClr val="dk1"/>
              </a:solidFill>
              <a:highlight>
                <a:srgbClr val="FFFFFF"/>
              </a:highlight>
              <a:latin typeface="Helvetica Neue Light"/>
              <a:ea typeface="Helvetica Neue Light"/>
              <a:cs typeface="Helvetica Neue Light"/>
              <a:sym typeface="Helvetica Neue Light"/>
            </a:endParaRPr>
          </a:p>
        </p:txBody>
      </p:sp>
      <p:pic>
        <p:nvPicPr>
          <p:cNvPr id="636" name="Google Shape;636;p83"/>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36" name="Shape 136"/>
        <p:cNvGrpSpPr/>
        <p:nvPr/>
      </p:nvGrpSpPr>
      <p:grpSpPr>
        <a:xfrm>
          <a:off x="0" y="0"/>
          <a:ext cx="0" cy="0"/>
          <a:chOff x="0" y="0"/>
          <a:chExt cx="0" cy="0"/>
        </a:xfrm>
      </p:grpSpPr>
      <p:sp>
        <p:nvSpPr>
          <p:cNvPr id="137" name="Google Shape;137;p3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38" name="Google Shape;138;p3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40" name="Shape 640"/>
        <p:cNvGrpSpPr/>
        <p:nvPr/>
      </p:nvGrpSpPr>
      <p:grpSpPr>
        <a:xfrm>
          <a:off x="0" y="0"/>
          <a:ext cx="0" cy="0"/>
          <a:chOff x="0" y="0"/>
          <a:chExt cx="0" cy="0"/>
        </a:xfrm>
      </p:grpSpPr>
      <p:sp>
        <p:nvSpPr>
          <p:cNvPr id="641" name="Google Shape;641;p84"/>
          <p:cNvSpPr txBox="1"/>
          <p:nvPr/>
        </p:nvSpPr>
        <p:spPr>
          <a:xfrm>
            <a:off x="2187450" y="20772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AL CÓDIGO!</a:t>
            </a:r>
            <a:endParaRPr b="0" i="1" sz="3600" u="none" cap="none" strike="noStrike">
              <a:solidFill>
                <a:srgbClr val="000000"/>
              </a:solidFill>
              <a:latin typeface="Anton"/>
              <a:ea typeface="Anton"/>
              <a:cs typeface="Anton"/>
              <a:sym typeface="Anton"/>
            </a:endParaRPr>
          </a:p>
        </p:txBody>
      </p:sp>
      <p:pic>
        <p:nvPicPr>
          <p:cNvPr id="642" name="Google Shape;642;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43" name="Google Shape;643;p84"/>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7" name="Shape 647"/>
        <p:cNvGrpSpPr/>
        <p:nvPr/>
      </p:nvGrpSpPr>
      <p:grpSpPr>
        <a:xfrm>
          <a:off x="0" y="0"/>
          <a:ext cx="0" cy="0"/>
          <a:chOff x="0" y="0"/>
          <a:chExt cx="0" cy="0"/>
        </a:xfrm>
      </p:grpSpPr>
      <p:sp>
        <p:nvSpPr>
          <p:cNvPr id="648" name="Google Shape;648;p8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ACCESO AL DOM</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86"/>
          <p:cNvSpPr txBox="1"/>
          <p:nvPr/>
        </p:nvSpPr>
        <p:spPr>
          <a:xfrm>
            <a:off x="1671825" y="21979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ACCEDER A LOS NODOS</a:t>
            </a:r>
            <a:endParaRPr i="1" sz="4500">
              <a:latin typeface="Anton"/>
              <a:ea typeface="Anton"/>
              <a:cs typeface="Anton"/>
              <a:sym typeface="Anton"/>
            </a:endParaRPr>
          </a:p>
        </p:txBody>
      </p:sp>
      <p:sp>
        <p:nvSpPr>
          <p:cNvPr id="654" name="Google Shape;654;p86"/>
          <p:cNvSpPr txBox="1"/>
          <p:nvPr/>
        </p:nvSpPr>
        <p:spPr>
          <a:xfrm>
            <a:off x="585900" y="1165650"/>
            <a:ext cx="7972200" cy="3437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Existen distintos métodos para acceder a los elementos del DOM empleando en la clase </a:t>
            </a:r>
            <a:r>
              <a:rPr lang="en-GB" sz="2000" u="sng">
                <a:solidFill>
                  <a:schemeClr val="hlink"/>
                </a:solidFill>
                <a:highlight>
                  <a:srgbClr val="FFFFFF"/>
                </a:highlight>
                <a:latin typeface="Helvetica Neue Light"/>
                <a:ea typeface="Helvetica Neue Light"/>
                <a:cs typeface="Helvetica Neue Light"/>
                <a:sym typeface="Helvetica Neue Light"/>
                <a:hlinkClick r:id="rId3"/>
              </a:rPr>
              <a:t>Document</a:t>
            </a:r>
            <a:r>
              <a:rPr lang="en-GB" sz="2000">
                <a:solidFill>
                  <a:schemeClr val="dk1"/>
                </a:solidFill>
                <a:highlight>
                  <a:srgbClr val="FFFFFF"/>
                </a:highlight>
                <a:latin typeface="Helvetica Neue Light"/>
                <a:ea typeface="Helvetica Neue Light"/>
                <a:cs typeface="Helvetica Neue Light"/>
                <a:sym typeface="Helvetica Neue Light"/>
              </a:rPr>
              <a:t>. Los más utilizados son:</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355600" lvl="0" marL="2743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getElementById()</a:t>
            </a:r>
            <a:endParaRPr sz="2000">
              <a:solidFill>
                <a:schemeClr val="dk1"/>
              </a:solidFill>
              <a:highlight>
                <a:srgbClr val="E0FF00"/>
              </a:highlight>
              <a:latin typeface="Helvetica Neue Light"/>
              <a:ea typeface="Helvetica Neue Light"/>
              <a:cs typeface="Helvetica Neue Light"/>
              <a:sym typeface="Helvetica Neue Light"/>
            </a:endParaRPr>
          </a:p>
          <a:p>
            <a:pPr indent="-355600" lvl="0" marL="2743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getElementsByClassName()</a:t>
            </a:r>
            <a:endParaRPr sz="2000">
              <a:solidFill>
                <a:schemeClr val="dk1"/>
              </a:solidFill>
              <a:highlight>
                <a:srgbClr val="E0FF00"/>
              </a:highlight>
              <a:latin typeface="Helvetica Neue Light"/>
              <a:ea typeface="Helvetica Neue Light"/>
              <a:cs typeface="Helvetica Neue Light"/>
              <a:sym typeface="Helvetica Neue Light"/>
            </a:endParaRPr>
          </a:p>
          <a:p>
            <a:pPr indent="-355600" lvl="0" marL="2743200" rtl="0" algn="l">
              <a:lnSpc>
                <a:spcPct val="115000"/>
              </a:lnSpc>
              <a:spcBef>
                <a:spcPts val="0"/>
              </a:spcBef>
              <a:spcAft>
                <a:spcPts val="0"/>
              </a:spcAft>
              <a:buClr>
                <a:srgbClr val="3CEFAB"/>
              </a:buClr>
              <a:buSzPts val="2000"/>
              <a:buFont typeface="Helvetica Neue Light"/>
              <a:buChar char="●"/>
            </a:pPr>
            <a:r>
              <a:rPr lang="en-GB" sz="2000">
                <a:solidFill>
                  <a:schemeClr val="dk1"/>
                </a:solidFill>
                <a:highlight>
                  <a:srgbClr val="E0FF00"/>
                </a:highlight>
                <a:latin typeface="Helvetica Neue Light"/>
                <a:ea typeface="Helvetica Neue Light"/>
                <a:cs typeface="Helvetica Neue Light"/>
                <a:sym typeface="Helvetica Neue Light"/>
              </a:rPr>
              <a:t>getElementsByTagName()</a:t>
            </a:r>
            <a:endParaRPr sz="2000">
              <a:solidFill>
                <a:schemeClr val="dk1"/>
              </a:solidFill>
              <a:highlight>
                <a:srgbClr val="E0FF00"/>
              </a:highlight>
              <a:latin typeface="Helvetica Neue Light"/>
              <a:ea typeface="Helvetica Neue Light"/>
              <a:cs typeface="Helvetica Neue Light"/>
              <a:sym typeface="Helvetica Neue Light"/>
            </a:endParaRPr>
          </a:p>
        </p:txBody>
      </p:sp>
      <p:pic>
        <p:nvPicPr>
          <p:cNvPr id="655" name="Google Shape;655;p86"/>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87"/>
          <p:cNvSpPr txBox="1"/>
          <p:nvPr/>
        </p:nvSpPr>
        <p:spPr>
          <a:xfrm>
            <a:off x="1407600" y="74850"/>
            <a:ext cx="6126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GETELEMENTBYID()</a:t>
            </a:r>
            <a:endParaRPr i="1" sz="4500">
              <a:latin typeface="Anton"/>
              <a:ea typeface="Anton"/>
              <a:cs typeface="Anton"/>
              <a:sym typeface="Anton"/>
            </a:endParaRPr>
          </a:p>
        </p:txBody>
      </p:sp>
      <p:sp>
        <p:nvSpPr>
          <p:cNvPr id="661" name="Google Shape;661;p87"/>
          <p:cNvSpPr txBox="1"/>
          <p:nvPr/>
        </p:nvSpPr>
        <p:spPr>
          <a:xfrm>
            <a:off x="585900" y="917125"/>
            <a:ext cx="7972200" cy="110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El método getElementById() sirve para acceder a un elemento de la estructura HTML</a:t>
            </a:r>
            <a:r>
              <a:rPr lang="en-GB" sz="2000">
                <a:solidFill>
                  <a:schemeClr val="dk1"/>
                </a:solidFill>
                <a:highlight>
                  <a:srgbClr val="FFFFFF"/>
                </a:highlight>
                <a:latin typeface="Helvetica Neue Light"/>
                <a:ea typeface="Helvetica Neue Light"/>
                <a:cs typeface="Helvetica Neue Light"/>
                <a:sym typeface="Helvetica Neue Light"/>
              </a:rPr>
              <a:t>, utilizando su atributo ID como identificación.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62" name="Google Shape;662;p87"/>
          <p:cNvSpPr txBox="1"/>
          <p:nvPr/>
        </p:nvSpPr>
        <p:spPr>
          <a:xfrm>
            <a:off x="827400" y="1754450"/>
            <a:ext cx="7596900" cy="2874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666666"/>
                </a:solidFill>
                <a:latin typeface="Courier New"/>
                <a:ea typeface="Courier New"/>
                <a:cs typeface="Courier New"/>
                <a:sym typeface="Courier New"/>
              </a:rPr>
              <a:t>//CODIGO HTML DE REFERENCIA</a:t>
            </a:r>
            <a:endParaRPr sz="12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urier New"/>
                <a:ea typeface="Courier New"/>
                <a:cs typeface="Courier New"/>
                <a:sym typeface="Courier New"/>
              </a:rPr>
              <a:t>&lt;</a:t>
            </a:r>
            <a:r>
              <a:rPr lang="en-GB">
                <a:solidFill>
                  <a:srgbClr val="FF79C6"/>
                </a:solidFill>
                <a:latin typeface="Courier New"/>
                <a:ea typeface="Courier New"/>
                <a:cs typeface="Courier New"/>
                <a:sym typeface="Courier New"/>
              </a:rPr>
              <a:t>div</a:t>
            </a:r>
            <a:r>
              <a:rPr lang="en-GB">
                <a:solidFill>
                  <a:srgbClr val="F8F8F2"/>
                </a:solidFill>
                <a:latin typeface="Courier New"/>
                <a:ea typeface="Courier New"/>
                <a:cs typeface="Courier New"/>
                <a:sym typeface="Courier New"/>
              </a:rPr>
              <a:t> </a:t>
            </a:r>
            <a:r>
              <a:rPr i="1" lang="en-GB">
                <a:solidFill>
                  <a:srgbClr val="50FA7B"/>
                </a:solidFill>
                <a:latin typeface="Courier New"/>
                <a:ea typeface="Courier New"/>
                <a:cs typeface="Courier New"/>
                <a:sym typeface="Courier New"/>
              </a:rPr>
              <a:t>id</a:t>
            </a:r>
            <a:r>
              <a:rPr lang="en-GB">
                <a:solidFill>
                  <a:srgbClr val="F8F8F2"/>
                </a:solidFill>
                <a:latin typeface="Courier New"/>
                <a:ea typeface="Courier New"/>
                <a:cs typeface="Courier New"/>
                <a:sym typeface="Courier New"/>
              </a:rPr>
              <a:t> </a:t>
            </a:r>
            <a:r>
              <a:rPr lang="en-GB">
                <a:solidFill>
                  <a:srgbClr val="FF79C6"/>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app</a:t>
            </a:r>
            <a:r>
              <a:rPr lang="en-GB">
                <a:solidFill>
                  <a:srgbClr val="E9F284"/>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&gt;</a:t>
            </a:r>
            <a:endParaRPr>
              <a:solidFill>
                <a:srgbClr val="F8F8F2"/>
              </a:solidFill>
              <a:latin typeface="Courier New"/>
              <a:ea typeface="Courier New"/>
              <a:cs typeface="Courier New"/>
              <a:sym typeface="Courier New"/>
            </a:endParaRPr>
          </a:p>
          <a:p>
            <a:pPr indent="457200" lvl="0" marL="0" rtl="0" algn="l">
              <a:lnSpc>
                <a:spcPct val="135714"/>
              </a:lnSpc>
              <a:spcBef>
                <a:spcPts val="0"/>
              </a:spcBef>
              <a:spcAft>
                <a:spcPts val="0"/>
              </a:spcAft>
              <a:buClr>
                <a:schemeClr val="dk1"/>
              </a:buClr>
              <a:buSzPts val="1100"/>
              <a:buFont typeface="Arial"/>
              <a:buNone/>
            </a:pPr>
            <a:r>
              <a:rPr lang="en-GB">
                <a:solidFill>
                  <a:srgbClr val="F8F8F2"/>
                </a:solidFill>
                <a:latin typeface="Courier New"/>
                <a:ea typeface="Courier New"/>
                <a:cs typeface="Courier New"/>
                <a:sym typeface="Courier New"/>
              </a:rPr>
              <a:t>&lt;</a:t>
            </a:r>
            <a:r>
              <a:rPr lang="en-GB">
                <a:solidFill>
                  <a:srgbClr val="FF79C6"/>
                </a:solidFill>
                <a:latin typeface="Courier New"/>
                <a:ea typeface="Courier New"/>
                <a:cs typeface="Courier New"/>
                <a:sym typeface="Courier New"/>
              </a:rPr>
              <a:t>p</a:t>
            </a:r>
            <a:r>
              <a:rPr lang="en-GB">
                <a:solidFill>
                  <a:srgbClr val="F8F8F2"/>
                </a:solidFill>
                <a:latin typeface="Courier New"/>
                <a:ea typeface="Courier New"/>
                <a:cs typeface="Courier New"/>
                <a:sym typeface="Courier New"/>
              </a:rPr>
              <a:t> </a:t>
            </a:r>
            <a:r>
              <a:rPr i="1" lang="en-GB">
                <a:solidFill>
                  <a:srgbClr val="50FA7B"/>
                </a:solidFill>
                <a:latin typeface="Courier New"/>
                <a:ea typeface="Courier New"/>
                <a:cs typeface="Courier New"/>
                <a:sym typeface="Courier New"/>
              </a:rPr>
              <a:t>id</a:t>
            </a:r>
            <a:r>
              <a:rPr lang="en-GB">
                <a:solidFill>
                  <a:srgbClr val="F8F8F2"/>
                </a:solidFill>
                <a:latin typeface="Courier New"/>
                <a:ea typeface="Courier New"/>
                <a:cs typeface="Courier New"/>
                <a:sym typeface="Courier New"/>
              </a:rPr>
              <a:t> </a:t>
            </a:r>
            <a:r>
              <a:rPr lang="en-GB">
                <a:solidFill>
                  <a:srgbClr val="FF79C6"/>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a:t>
            </a:r>
            <a:r>
              <a:rPr lang="en-GB">
                <a:solidFill>
                  <a:srgbClr val="E9F284"/>
                </a:solidFill>
                <a:latin typeface="Courier New"/>
                <a:ea typeface="Courier New"/>
                <a:cs typeface="Courier New"/>
                <a:sym typeface="Courier New"/>
              </a:rPr>
              <a:t>"</a:t>
            </a:r>
            <a:r>
              <a:rPr lang="en-GB">
                <a:solidFill>
                  <a:srgbClr val="F1FA8C"/>
                </a:solidFill>
                <a:latin typeface="Courier New"/>
                <a:ea typeface="Courier New"/>
                <a:cs typeface="Courier New"/>
                <a:sym typeface="Courier New"/>
              </a:rPr>
              <a:t>parrafo1</a:t>
            </a:r>
            <a:r>
              <a:rPr lang="en-GB">
                <a:solidFill>
                  <a:srgbClr val="E9F284"/>
                </a:solidFill>
                <a:latin typeface="Courier New"/>
                <a:ea typeface="Courier New"/>
                <a:cs typeface="Courier New"/>
                <a:sym typeface="Courier New"/>
              </a:rPr>
              <a:t>"</a:t>
            </a:r>
            <a:r>
              <a:rPr lang="en-GB">
                <a:solidFill>
                  <a:srgbClr val="F8F8F2"/>
                </a:solidFill>
                <a:latin typeface="Courier New"/>
                <a:ea typeface="Courier New"/>
                <a:cs typeface="Courier New"/>
                <a:sym typeface="Courier New"/>
              </a:rPr>
              <a:t> &gt;Hola Mundo&lt;/</a:t>
            </a:r>
            <a:r>
              <a:rPr lang="en-GB">
                <a:solidFill>
                  <a:srgbClr val="FF79C6"/>
                </a:solidFill>
                <a:latin typeface="Courier New"/>
                <a:ea typeface="Courier New"/>
                <a:cs typeface="Courier New"/>
                <a:sym typeface="Courier New"/>
              </a:rPr>
              <a:t>p</a:t>
            </a:r>
            <a:r>
              <a:rPr lang="en-GB">
                <a:solidFill>
                  <a:srgbClr val="F8F8F2"/>
                </a:solidFill>
                <a:latin typeface="Courier New"/>
                <a:ea typeface="Courier New"/>
                <a:cs typeface="Courier New"/>
                <a:sym typeface="Courier New"/>
              </a:rPr>
              <a:t>&gt;</a:t>
            </a:r>
            <a:endParaRPr>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urier New"/>
                <a:ea typeface="Courier New"/>
                <a:cs typeface="Courier New"/>
                <a:sym typeface="Courier New"/>
              </a:rPr>
              <a:t>&lt;/</a:t>
            </a:r>
            <a:r>
              <a:rPr lang="en-GB">
                <a:solidFill>
                  <a:srgbClr val="FF79C6"/>
                </a:solidFill>
                <a:latin typeface="Courier New"/>
                <a:ea typeface="Courier New"/>
                <a:cs typeface="Courier New"/>
                <a:sym typeface="Courier New"/>
              </a:rPr>
              <a:t>div</a:t>
            </a:r>
            <a:r>
              <a:rPr lang="en-GB">
                <a:solidFill>
                  <a:srgbClr val="F8F8F2"/>
                </a:solidFill>
                <a:latin typeface="Courier New"/>
                <a:ea typeface="Courier New"/>
                <a:cs typeface="Courier New"/>
                <a:sym typeface="Courier New"/>
              </a:rPr>
              <a:t>&gt;</a:t>
            </a:r>
            <a:endParaRPr>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JS</a:t>
            </a:r>
            <a:br>
              <a:rPr lang="en-GB" sz="1200">
                <a:solidFill>
                  <a:srgbClr val="8215BC"/>
                </a:solidFill>
                <a:latin typeface="Courier New"/>
                <a:ea typeface="Courier New"/>
                <a:cs typeface="Courier New"/>
                <a:sym typeface="Courier New"/>
              </a:rPr>
            </a:b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div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document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getElementById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app</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parrafo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document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getElementById</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parrafo1</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BD93F9"/>
                </a:solidFill>
                <a:latin typeface="Courier New"/>
                <a:ea typeface="Courier New"/>
                <a:cs typeface="Courier New"/>
                <a:sym typeface="Courier New"/>
              </a:rPr>
              <a:t>console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log</a:t>
            </a:r>
            <a:r>
              <a:rPr lang="en-GB" sz="1450">
                <a:solidFill>
                  <a:srgbClr val="F8F8F2"/>
                </a:solidFill>
                <a:latin typeface="Courier New"/>
                <a:ea typeface="Courier New"/>
                <a:cs typeface="Courier New"/>
                <a:sym typeface="Courier New"/>
              </a:rPr>
              <a:t>(div.innerHTML);</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450">
                <a:solidFill>
                  <a:srgbClr val="BD93F9"/>
                </a:solidFill>
                <a:latin typeface="Courier New"/>
                <a:ea typeface="Courier New"/>
                <a:cs typeface="Courier New"/>
                <a:sym typeface="Courier New"/>
              </a:rPr>
              <a:t>console</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log</a:t>
            </a:r>
            <a:r>
              <a:rPr lang="en-GB" sz="1450">
                <a:solidFill>
                  <a:srgbClr val="F8F8F2"/>
                </a:solidFill>
                <a:latin typeface="Courier New"/>
                <a:ea typeface="Courier New"/>
                <a:cs typeface="Courier New"/>
                <a:sym typeface="Courier New"/>
              </a:rPr>
              <a:t>(parrafo.innerHTML);</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63" name="Google Shape;663;p87"/>
          <p:cNvPicPr preferRelativeResize="0"/>
          <p:nvPr/>
        </p:nvPicPr>
        <p:blipFill>
          <a:blip r:embed="rId3">
            <a:alphaModFix/>
          </a:blip>
          <a:stretch>
            <a:fillRect/>
          </a:stretch>
        </p:blipFill>
        <p:spPr>
          <a:xfrm>
            <a:off x="7824650" y="4428550"/>
            <a:ext cx="1186526" cy="3306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88"/>
          <p:cNvSpPr txBox="1"/>
          <p:nvPr/>
        </p:nvSpPr>
        <p:spPr>
          <a:xfrm>
            <a:off x="960475" y="57725"/>
            <a:ext cx="7382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GETELEMENTSBYCLASSNAME()</a:t>
            </a:r>
            <a:endParaRPr i="1" sz="4500">
              <a:latin typeface="Anton"/>
              <a:ea typeface="Anton"/>
              <a:cs typeface="Anton"/>
              <a:sym typeface="Anton"/>
            </a:endParaRPr>
          </a:p>
        </p:txBody>
      </p:sp>
      <p:sp>
        <p:nvSpPr>
          <p:cNvPr id="669" name="Google Shape;669;p88"/>
          <p:cNvSpPr txBox="1"/>
          <p:nvPr/>
        </p:nvSpPr>
        <p:spPr>
          <a:xfrm>
            <a:off x="585900" y="917125"/>
            <a:ext cx="7972200" cy="1103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El método getElementsByClassName() sirve para acceder a un conjunto de elementos de la estructura HTML, utilizando su atributo class como identificación</a:t>
            </a:r>
            <a:r>
              <a:rPr lang="en-GB" sz="2000">
                <a:solidFill>
                  <a:schemeClr val="dk1"/>
                </a:solidFill>
                <a:highlight>
                  <a:srgbClr val="FFFFFF"/>
                </a:highlight>
                <a:latin typeface="Helvetica Neue Light"/>
                <a:ea typeface="Helvetica Neue Light"/>
                <a:cs typeface="Helvetica Neue Light"/>
                <a:sym typeface="Helvetica Neue Light"/>
              </a:rPr>
              <a:t>. Se retornará un Array de elementos con todas las coincidencias: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0" name="Google Shape;670;p88"/>
          <p:cNvSpPr txBox="1"/>
          <p:nvPr/>
        </p:nvSpPr>
        <p:spPr>
          <a:xfrm>
            <a:off x="853075" y="2397300"/>
            <a:ext cx="7596900" cy="2592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HTML DE REFERENCIA</a:t>
            </a:r>
            <a:endParaRPr sz="12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ul</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 </a:t>
            </a:r>
            <a:r>
              <a:rPr i="1" lang="en-GB" sz="1050">
                <a:solidFill>
                  <a:srgbClr val="50FA7B"/>
                </a:solidFill>
                <a:latin typeface="Courier New"/>
                <a:ea typeface="Courier New"/>
                <a:cs typeface="Courier New"/>
                <a:sym typeface="Courier New"/>
              </a:rPr>
              <a:t>class</a:t>
            </a:r>
            <a:r>
              <a:rPr lang="en-GB" sz="1050">
                <a:solidFill>
                  <a:srgbClr val="FF79C6"/>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paises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&gt;AR&lt;/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 </a:t>
            </a:r>
            <a:r>
              <a:rPr i="1" lang="en-GB" sz="1050">
                <a:solidFill>
                  <a:srgbClr val="50FA7B"/>
                </a:solidFill>
                <a:latin typeface="Courier New"/>
                <a:ea typeface="Courier New"/>
                <a:cs typeface="Courier New"/>
                <a:sym typeface="Courier New"/>
              </a:rPr>
              <a:t>class</a:t>
            </a:r>
            <a:r>
              <a:rPr lang="en-GB" sz="1050">
                <a:solidFill>
                  <a:srgbClr val="FF79C6"/>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paises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&gt;CL&lt;/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 </a:t>
            </a:r>
            <a:r>
              <a:rPr i="1" lang="en-GB" sz="1050">
                <a:solidFill>
                  <a:srgbClr val="50FA7B"/>
                </a:solidFill>
                <a:latin typeface="Courier New"/>
                <a:ea typeface="Courier New"/>
                <a:cs typeface="Courier New"/>
                <a:sym typeface="Courier New"/>
              </a:rPr>
              <a:t>class</a:t>
            </a:r>
            <a:r>
              <a:rPr lang="en-GB" sz="1050">
                <a:solidFill>
                  <a:srgbClr val="FF79C6"/>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paises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&gt;UY&lt;/</a:t>
            </a:r>
            <a:r>
              <a:rPr lang="en-GB" sz="1050">
                <a:solidFill>
                  <a:srgbClr val="FF79C6"/>
                </a:solidFill>
                <a:latin typeface="Courier New"/>
                <a:ea typeface="Courier New"/>
                <a:cs typeface="Courier New"/>
                <a:sym typeface="Courier New"/>
              </a:rPr>
              <a:t>li</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ul</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JS</a:t>
            </a:r>
            <a:br>
              <a:rPr lang="en-GB" sz="1200">
                <a:solidFill>
                  <a:srgbClr val="8215BC"/>
                </a:solidFill>
                <a:latin typeface="Courier New"/>
                <a:ea typeface="Courier New"/>
                <a:cs typeface="Courier New"/>
                <a:sym typeface="Courier New"/>
              </a:rPr>
            </a:br>
            <a:r>
              <a:rPr lang="en-GB" sz="1050">
                <a:solidFill>
                  <a:srgbClr val="FF79C6"/>
                </a:solidFill>
                <a:latin typeface="Courier New"/>
                <a:ea typeface="Courier New"/>
                <a:cs typeface="Courier New"/>
                <a:sym typeface="Courier New"/>
              </a:rPr>
              <a:t>let</a:t>
            </a:r>
            <a:r>
              <a:rPr lang="en-GB" sz="1050">
                <a:solidFill>
                  <a:srgbClr val="F8F8F2"/>
                </a:solidFill>
                <a:latin typeface="Courier New"/>
                <a:ea typeface="Courier New"/>
                <a:cs typeface="Courier New"/>
                <a:sym typeface="Courier New"/>
              </a:rPr>
              <a:t> paises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document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getElementsByClassName</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paises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(paises[</a:t>
            </a:r>
            <a:r>
              <a:rPr lang="en-GB" sz="1050">
                <a:solidFill>
                  <a:srgbClr val="BD93F9"/>
                </a:solidFill>
                <a:latin typeface="Courier New"/>
                <a:ea typeface="Courier New"/>
                <a:cs typeface="Courier New"/>
                <a:sym typeface="Courier New"/>
              </a:rPr>
              <a:t>0</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(paises[</a:t>
            </a:r>
            <a:r>
              <a:rPr lang="en-GB" sz="1050">
                <a:solidFill>
                  <a:srgbClr val="BD93F9"/>
                </a:solidFill>
                <a:latin typeface="Courier New"/>
                <a:ea typeface="Courier New"/>
                <a:cs typeface="Courier New"/>
                <a:sym typeface="Courier New"/>
              </a:rPr>
              <a:t>1</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(paises[</a:t>
            </a:r>
            <a:r>
              <a:rPr lang="en-GB" sz="1050">
                <a:solidFill>
                  <a:srgbClr val="BD93F9"/>
                </a:solidFill>
                <a:latin typeface="Courier New"/>
                <a:ea typeface="Courier New"/>
                <a:cs typeface="Courier New"/>
                <a:sym typeface="Courier New"/>
              </a:rPr>
              <a:t>2</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lt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71" name="Google Shape;671;p88"/>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89"/>
          <p:cNvSpPr txBox="1"/>
          <p:nvPr/>
        </p:nvSpPr>
        <p:spPr>
          <a:xfrm>
            <a:off x="1671825" y="111750"/>
            <a:ext cx="6012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GETELEMENTSBYTAGNAME()</a:t>
            </a:r>
            <a:endParaRPr i="1" sz="4500">
              <a:latin typeface="Anton"/>
              <a:ea typeface="Anton"/>
              <a:cs typeface="Anton"/>
              <a:sym typeface="Anton"/>
            </a:endParaRPr>
          </a:p>
        </p:txBody>
      </p:sp>
      <p:sp>
        <p:nvSpPr>
          <p:cNvPr id="677" name="Google Shape;677;p89"/>
          <p:cNvSpPr txBox="1"/>
          <p:nvPr/>
        </p:nvSpPr>
        <p:spPr>
          <a:xfrm>
            <a:off x="585900" y="917125"/>
            <a:ext cx="7972200" cy="1474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El método </a:t>
            </a:r>
            <a:r>
              <a:rPr lang="en-GB" sz="2000">
                <a:solidFill>
                  <a:schemeClr val="dk1"/>
                </a:solidFill>
                <a:highlight>
                  <a:srgbClr val="E0FF00"/>
                </a:highlight>
                <a:latin typeface="Helvetica Neue Light"/>
                <a:ea typeface="Helvetica Neue Light"/>
                <a:cs typeface="Helvetica Neue Light"/>
                <a:sym typeface="Helvetica Neue Light"/>
              </a:rPr>
              <a:t>getElementsByTagName() </a:t>
            </a:r>
            <a:r>
              <a:rPr lang="en-GB" sz="2000">
                <a:solidFill>
                  <a:schemeClr val="dk1"/>
                </a:solidFill>
                <a:highlight>
                  <a:srgbClr val="FFFFFF"/>
                </a:highlight>
                <a:latin typeface="Helvetica Neue Light"/>
                <a:ea typeface="Helvetica Neue Light"/>
                <a:cs typeface="Helvetica Neue Light"/>
                <a:sym typeface="Helvetica Neue Light"/>
              </a:rPr>
              <a:t>sirve para acceder a un conjunto de elementos de la estructura HTML, utilizando su nombre de etiqueta como identificación. Esta opción es la menos específica de todas, ya que es muy probable que las etiquetas se repitan en el código HTML.</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678" name="Google Shape;678;p89"/>
          <p:cNvSpPr txBox="1"/>
          <p:nvPr/>
        </p:nvSpPr>
        <p:spPr>
          <a:xfrm>
            <a:off x="961100" y="2447650"/>
            <a:ext cx="7596900" cy="261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HTML DE REFERENCIA</a:t>
            </a:r>
            <a:endParaRPr sz="1200">
              <a:solidFill>
                <a:srgbClr val="FFFFFF"/>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050">
                <a:solidFill>
                  <a:srgbClr val="F8F8F2"/>
                </a:solidFill>
                <a:latin typeface="Courier New"/>
                <a:ea typeface="Courier New"/>
                <a:cs typeface="Courier New"/>
                <a:sym typeface="Courier New"/>
              </a:rPr>
              <a:t>&lt;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45720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&gt;CONTENEDOR 2&lt;/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&gt;CONTENEDOR 3&lt;/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&lt;/</a:t>
            </a:r>
            <a:r>
              <a:rPr lang="en-GB" sz="1050">
                <a:solidFill>
                  <a:srgbClr val="FF79C6"/>
                </a:solidFill>
                <a:latin typeface="Courier New"/>
                <a:ea typeface="Courier New"/>
                <a:cs typeface="Courier New"/>
                <a:sym typeface="Courier New"/>
              </a:rPr>
              <a:t>div</a:t>
            </a:r>
            <a:r>
              <a:rPr lang="en-GB" sz="1050">
                <a:solidFill>
                  <a:srgbClr val="F8F8F2"/>
                </a:solidFill>
                <a:latin typeface="Courier New"/>
                <a:ea typeface="Courier New"/>
                <a:cs typeface="Courier New"/>
                <a:sym typeface="Courier New"/>
              </a:rPr>
              <a:t>&gt;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JS</a:t>
            </a:r>
            <a:br>
              <a:rPr lang="en-GB" sz="1200">
                <a:solidFill>
                  <a:srgbClr val="8215BC"/>
                </a:solidFill>
                <a:latin typeface="Courier New"/>
                <a:ea typeface="Courier New"/>
                <a:cs typeface="Courier New"/>
                <a:sym typeface="Courier New"/>
              </a:rPr>
            </a:br>
            <a:r>
              <a:rPr lang="en-GB" sz="1050">
                <a:solidFill>
                  <a:srgbClr val="FF79C6"/>
                </a:solidFill>
                <a:latin typeface="Courier New"/>
                <a:ea typeface="Courier New"/>
                <a:cs typeface="Courier New"/>
                <a:sym typeface="Courier New"/>
              </a:rPr>
              <a:t>let</a:t>
            </a:r>
            <a:r>
              <a:rPr lang="en-GB" sz="1050">
                <a:solidFill>
                  <a:srgbClr val="F8F8F2"/>
                </a:solidFill>
                <a:latin typeface="Courier New"/>
                <a:ea typeface="Courier New"/>
                <a:cs typeface="Courier New"/>
                <a:sym typeface="Courier New"/>
              </a:rPr>
              <a:t> contenedores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document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getElementsByTagName</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div</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(contenedores[</a:t>
            </a:r>
            <a:r>
              <a:rPr lang="en-GB" sz="1050">
                <a:solidFill>
                  <a:srgbClr val="BD93F9"/>
                </a:solidFill>
                <a:latin typeface="Courier New"/>
                <a:ea typeface="Courier New"/>
                <a:cs typeface="Courier New"/>
                <a:sym typeface="Courier New"/>
              </a:rPr>
              <a:t>0</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(contenedores[</a:t>
            </a:r>
            <a:r>
              <a:rPr lang="en-GB" sz="1050">
                <a:solidFill>
                  <a:srgbClr val="BD93F9"/>
                </a:solidFill>
                <a:latin typeface="Courier New"/>
                <a:ea typeface="Courier New"/>
                <a:cs typeface="Courier New"/>
                <a:sym typeface="Courier New"/>
              </a:rPr>
              <a:t>1</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(contenedores[</a:t>
            </a:r>
            <a:r>
              <a:rPr lang="en-GB" sz="1050">
                <a:solidFill>
                  <a:srgbClr val="BD93F9"/>
                </a:solidFill>
                <a:latin typeface="Courier New"/>
                <a:ea typeface="Courier New"/>
                <a:cs typeface="Courier New"/>
                <a:sym typeface="Courier New"/>
              </a:rPr>
              <a:t>2</a:t>
            </a:r>
            <a:r>
              <a:rPr lang="en-GB" sz="1050">
                <a:solidFill>
                  <a:srgbClr val="F8F8F2"/>
                </a:solidFill>
                <a:latin typeface="Courier New"/>
                <a:ea typeface="Courier New"/>
                <a:cs typeface="Courier New"/>
                <a:sym typeface="Courier New"/>
              </a:rPr>
              <a:t>].innerHTML);</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79" name="Google Shape;679;p89"/>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90"/>
          <p:cNvSpPr txBox="1"/>
          <p:nvPr/>
        </p:nvSpPr>
        <p:spPr>
          <a:xfrm>
            <a:off x="615525" y="1831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 APLICADO: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RECORRE HTMLCollection CON FOR...OF</a:t>
            </a:r>
            <a:endParaRPr i="1" sz="3600">
              <a:latin typeface="Anton"/>
              <a:ea typeface="Anton"/>
              <a:cs typeface="Anton"/>
              <a:sym typeface="Anton"/>
            </a:endParaRPr>
          </a:p>
        </p:txBody>
      </p:sp>
      <p:sp>
        <p:nvSpPr>
          <p:cNvPr id="685" name="Google Shape;685;p90"/>
          <p:cNvSpPr txBox="1"/>
          <p:nvPr/>
        </p:nvSpPr>
        <p:spPr>
          <a:xfrm>
            <a:off x="71550" y="1419150"/>
            <a:ext cx="9000900" cy="3587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paises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getElementsByClassName</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paises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contenedores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getElementsByTagName</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div</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pais</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of</a:t>
            </a:r>
            <a:r>
              <a:rPr lang="en-GB" sz="1600">
                <a:solidFill>
                  <a:srgbClr val="F8F8F2"/>
                </a:solidFill>
                <a:latin typeface="Courier New"/>
                <a:ea typeface="Courier New"/>
                <a:cs typeface="Courier New"/>
                <a:sym typeface="Courier New"/>
              </a:rPr>
              <a:t> paises)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pais</a:t>
            </a:r>
            <a:r>
              <a:rPr lang="en-GB" sz="1600">
                <a:solidFill>
                  <a:srgbClr val="F8F8F2"/>
                </a:solidFill>
                <a:latin typeface="Courier New"/>
                <a:ea typeface="Courier New"/>
                <a:cs typeface="Courier New"/>
                <a:sym typeface="Courier New"/>
              </a:rPr>
              <a:t>.innerHTML);</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div</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of</a:t>
            </a:r>
            <a:r>
              <a:rPr lang="en-GB" sz="1600">
                <a:solidFill>
                  <a:srgbClr val="F8F8F2"/>
                </a:solidFill>
                <a:latin typeface="Courier New"/>
                <a:ea typeface="Courier New"/>
                <a:cs typeface="Courier New"/>
                <a:sym typeface="Courier New"/>
              </a:rPr>
              <a:t> contenedores)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console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log</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div</a:t>
            </a:r>
            <a:r>
              <a:rPr lang="en-GB" sz="1600">
                <a:solidFill>
                  <a:srgbClr val="F8F8F2"/>
                </a:solidFill>
                <a:latin typeface="Courier New"/>
                <a:ea typeface="Courier New"/>
                <a:cs typeface="Courier New"/>
                <a:sym typeface="Courier New"/>
              </a:rPr>
              <a:t>.innerHTML);</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686" name="Google Shape;686;p90"/>
          <p:cNvPicPr preferRelativeResize="0"/>
          <p:nvPr/>
        </p:nvPicPr>
        <p:blipFill>
          <a:blip r:embed="rId3">
            <a:alphaModFix/>
          </a:blip>
          <a:stretch>
            <a:fillRect/>
          </a:stretch>
        </p:blipFill>
        <p:spPr>
          <a:xfrm>
            <a:off x="7782700" y="4812825"/>
            <a:ext cx="1186526" cy="330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90" name="Shape 690"/>
        <p:cNvGrpSpPr/>
        <p:nvPr/>
      </p:nvGrpSpPr>
      <p:grpSpPr>
        <a:xfrm>
          <a:off x="0" y="0"/>
          <a:ext cx="0" cy="0"/>
          <a:chOff x="0" y="0"/>
          <a:chExt cx="0" cy="0"/>
        </a:xfrm>
      </p:grpSpPr>
      <p:sp>
        <p:nvSpPr>
          <p:cNvPr id="691" name="Google Shape;691;p91"/>
          <p:cNvSpPr txBox="1"/>
          <p:nvPr/>
        </p:nvSpPr>
        <p:spPr>
          <a:xfrm>
            <a:off x="1707150" y="2077200"/>
            <a:ext cx="5729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92" name="Google Shape;692;p9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3" name="Google Shape;693;p91"/>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97" name="Shape 697"/>
        <p:cNvGrpSpPr/>
        <p:nvPr/>
      </p:nvGrpSpPr>
      <p:grpSpPr>
        <a:xfrm>
          <a:off x="0" y="0"/>
          <a:ext cx="0" cy="0"/>
          <a:chOff x="0" y="0"/>
          <a:chExt cx="0" cy="0"/>
        </a:xfrm>
      </p:grpSpPr>
      <p:sp>
        <p:nvSpPr>
          <p:cNvPr id="698" name="Google Shape;698;p92"/>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02" name="Shape 702"/>
        <p:cNvGrpSpPr/>
        <p:nvPr/>
      </p:nvGrpSpPr>
      <p:grpSpPr>
        <a:xfrm>
          <a:off x="0" y="0"/>
          <a:ext cx="0" cy="0"/>
          <a:chOff x="0" y="0"/>
          <a:chExt cx="0" cy="0"/>
        </a:xfrm>
      </p:grpSpPr>
      <p:sp>
        <p:nvSpPr>
          <p:cNvPr id="703" name="Google Shape;703;p9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AGREGAR O QUITAR NODOS</a:t>
            </a:r>
            <a:endParaRPr i="1" sz="3600">
              <a:solidFill>
                <a:srgbClr val="E0FF00"/>
              </a:solidFill>
              <a:latin typeface="Anton"/>
              <a:ea typeface="Anton"/>
              <a:cs typeface="Anton"/>
              <a:sym typeface="Anto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2" name="Shape 142"/>
        <p:cNvGrpSpPr/>
        <p:nvPr/>
      </p:nvGrpSpPr>
      <p:grpSpPr>
        <a:xfrm>
          <a:off x="0" y="0"/>
          <a:ext cx="0" cy="0"/>
          <a:chOff x="0" y="0"/>
          <a:chExt cx="0" cy="0"/>
        </a:xfrm>
      </p:grpSpPr>
      <p:sp>
        <p:nvSpPr>
          <p:cNvPr id="143" name="Google Shape;143;p31"/>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7</a:t>
            </a:r>
            <a:endParaRPr i="1" sz="2000">
              <a:latin typeface="Anton"/>
              <a:ea typeface="Anton"/>
              <a:cs typeface="Anton"/>
              <a:sym typeface="Anton"/>
            </a:endParaRPr>
          </a:p>
        </p:txBody>
      </p:sp>
      <p:pic>
        <p:nvPicPr>
          <p:cNvPr id="144" name="Google Shape;144;p3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45" name="Google Shape;145;p31"/>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46" name="Google Shape;146;p31"/>
          <p:cNvSpPr/>
          <p:nvPr/>
        </p:nvSpPr>
        <p:spPr>
          <a:xfrm>
            <a:off x="2735900" y="1115200"/>
            <a:ext cx="1548600" cy="5469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GB" sz="1300">
                <a:solidFill>
                  <a:srgbClr val="222222"/>
                </a:solidFill>
                <a:latin typeface="Helvetica Neue"/>
                <a:ea typeface="Helvetica Neue"/>
                <a:cs typeface="Helvetica Neue"/>
                <a:sym typeface="Helvetica Neue"/>
              </a:rPr>
              <a:t>Storage o almacenamiento</a:t>
            </a:r>
            <a:endParaRPr b="1" i="0" sz="1300" u="none" cap="none" strike="noStrike">
              <a:solidFill>
                <a:srgbClr val="222222"/>
              </a:solidFill>
              <a:latin typeface="Helvetica Neue"/>
              <a:ea typeface="Helvetica Neue"/>
              <a:cs typeface="Helvetica Neue"/>
              <a:sym typeface="Helvetica Neue"/>
            </a:endParaRPr>
          </a:p>
        </p:txBody>
      </p:sp>
      <p:cxnSp>
        <p:nvCxnSpPr>
          <p:cNvPr id="147" name="Google Shape;147;p31"/>
          <p:cNvCxnSpPr/>
          <p:nvPr/>
        </p:nvCxnSpPr>
        <p:spPr>
          <a:xfrm>
            <a:off x="2071400" y="1470675"/>
            <a:ext cx="664500" cy="0"/>
          </a:xfrm>
          <a:prstGeom prst="straightConnector1">
            <a:avLst/>
          </a:prstGeom>
          <a:noFill/>
          <a:ln cap="flat" cmpd="sng" w="9525">
            <a:solidFill>
              <a:srgbClr val="CCCCCC"/>
            </a:solidFill>
            <a:prstDash val="solid"/>
            <a:round/>
            <a:headEnd len="med" w="med" type="oval"/>
            <a:tailEnd len="med" w="med" type="oval"/>
          </a:ln>
        </p:spPr>
      </p:cxnSp>
      <p:cxnSp>
        <p:nvCxnSpPr>
          <p:cNvPr id="148" name="Google Shape;148;p31"/>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cxnSp>
        <p:nvCxnSpPr>
          <p:cNvPr id="149" name="Google Shape;149;p31"/>
          <p:cNvCxnSpPr/>
          <p:nvPr/>
        </p:nvCxnSpPr>
        <p:spPr>
          <a:xfrm>
            <a:off x="4284500" y="1443950"/>
            <a:ext cx="958200" cy="0"/>
          </a:xfrm>
          <a:prstGeom prst="straightConnector1">
            <a:avLst/>
          </a:prstGeom>
          <a:noFill/>
          <a:ln cap="flat" cmpd="sng" w="9525">
            <a:solidFill>
              <a:srgbClr val="CCCCCC"/>
            </a:solidFill>
            <a:prstDash val="solid"/>
            <a:round/>
            <a:headEnd len="med" w="med" type="oval"/>
            <a:tailEnd len="med" w="med" type="oval"/>
          </a:ln>
        </p:spPr>
      </p:cxnSp>
      <p:sp>
        <p:nvSpPr>
          <p:cNvPr id="150" name="Google Shape;150;p31"/>
          <p:cNvSpPr/>
          <p:nvPr/>
        </p:nvSpPr>
        <p:spPr>
          <a:xfrm>
            <a:off x="5242825" y="1278650"/>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222222"/>
                </a:solidFill>
                <a:latin typeface="Helvetica Neue"/>
                <a:ea typeface="Helvetica Neue"/>
                <a:cs typeface="Helvetica Neue"/>
                <a:sym typeface="Helvetica Neue"/>
              </a:rPr>
              <a:t>Concepto</a:t>
            </a:r>
            <a:endParaRPr b="1" sz="1300">
              <a:solidFill>
                <a:srgbClr val="222222"/>
              </a:solidFill>
              <a:latin typeface="Helvetica Neue"/>
              <a:ea typeface="Helvetica Neue"/>
              <a:cs typeface="Helvetica Neue"/>
              <a:sym typeface="Helvetica Neue"/>
            </a:endParaRPr>
          </a:p>
        </p:txBody>
      </p:sp>
      <p:sp>
        <p:nvSpPr>
          <p:cNvPr id="151" name="Google Shape;151;p31"/>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lang="en-GB" sz="1300">
                <a:solidFill>
                  <a:srgbClr val="FFFFFF"/>
                </a:solidFill>
                <a:latin typeface="Helvetica Neue"/>
                <a:ea typeface="Helvetica Neue"/>
                <a:cs typeface="Helvetica Neue"/>
                <a:sym typeface="Helvetica Neue"/>
              </a:rPr>
              <a:t>Session storage</a:t>
            </a:r>
            <a:endParaRPr b="1" i="0" sz="1300" u="none" cap="none" strike="noStrike">
              <a:solidFill>
                <a:srgbClr val="FFFFFF"/>
              </a:solidFill>
              <a:latin typeface="Helvetica Neue"/>
              <a:ea typeface="Helvetica Neue"/>
              <a:cs typeface="Helvetica Neue"/>
              <a:sym typeface="Helvetica Neue"/>
            </a:endParaRPr>
          </a:p>
        </p:txBody>
      </p:sp>
      <p:cxnSp>
        <p:nvCxnSpPr>
          <p:cNvPr id="152" name="Google Shape;152;p31"/>
          <p:cNvCxnSpPr/>
          <p:nvPr/>
        </p:nvCxnSpPr>
        <p:spPr>
          <a:xfrm>
            <a:off x="4284500" y="1443950"/>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3" name="Google Shape;153;p31"/>
          <p:cNvSpPr/>
          <p:nvPr/>
        </p:nvSpPr>
        <p:spPr>
          <a:xfrm>
            <a:off x="5242825" y="1711500"/>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222222"/>
                </a:solidFill>
                <a:latin typeface="Helvetica Neue"/>
                <a:ea typeface="Helvetica Neue"/>
                <a:cs typeface="Helvetica Neue"/>
                <a:sym typeface="Helvetica Neue"/>
              </a:rPr>
              <a:t>Tipos</a:t>
            </a:r>
            <a:endParaRPr b="1" sz="1300">
              <a:solidFill>
                <a:srgbClr val="222222"/>
              </a:solidFill>
              <a:latin typeface="Helvetica Neue"/>
              <a:ea typeface="Helvetica Neue"/>
              <a:cs typeface="Helvetica Neue"/>
              <a:sym typeface="Helvetica Neue"/>
            </a:endParaRPr>
          </a:p>
        </p:txBody>
      </p:sp>
      <p:sp>
        <p:nvSpPr>
          <p:cNvPr id="154" name="Google Shape;154;p31"/>
          <p:cNvSpPr/>
          <p:nvPr/>
        </p:nvSpPr>
        <p:spPr>
          <a:xfrm>
            <a:off x="2735900" y="2337375"/>
            <a:ext cx="1634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222222"/>
                </a:solidFill>
                <a:latin typeface="Helvetica Neue"/>
                <a:ea typeface="Helvetica Neue"/>
                <a:cs typeface="Helvetica Neue"/>
                <a:sym typeface="Helvetica Neue"/>
              </a:rPr>
              <a:t>¿Qué y para qué? </a:t>
            </a:r>
            <a:endParaRPr b="1" sz="1300">
              <a:solidFill>
                <a:srgbClr val="222222"/>
              </a:solidFill>
              <a:latin typeface="Helvetica Neue"/>
              <a:ea typeface="Helvetica Neue"/>
              <a:cs typeface="Helvetica Neue"/>
              <a:sym typeface="Helvetica Neue"/>
            </a:endParaRPr>
          </a:p>
        </p:txBody>
      </p:sp>
      <p:cxnSp>
        <p:nvCxnSpPr>
          <p:cNvPr id="155" name="Google Shape;155;p31"/>
          <p:cNvCxnSpPr/>
          <p:nvPr/>
        </p:nvCxnSpPr>
        <p:spPr>
          <a:xfrm>
            <a:off x="2071400" y="2502663"/>
            <a:ext cx="664500" cy="0"/>
          </a:xfrm>
          <a:prstGeom prst="straightConnector1">
            <a:avLst/>
          </a:prstGeom>
          <a:noFill/>
          <a:ln cap="flat" cmpd="sng" w="9525">
            <a:solidFill>
              <a:srgbClr val="CCCCCC"/>
            </a:solidFill>
            <a:prstDash val="solid"/>
            <a:round/>
            <a:headEnd len="med" w="med" type="oval"/>
            <a:tailEnd len="med" w="med" type="oval"/>
          </a:ln>
        </p:spPr>
      </p:cxnSp>
      <p:cxnSp>
        <p:nvCxnSpPr>
          <p:cNvPr id="156" name="Google Shape;156;p31"/>
          <p:cNvCxnSpPr/>
          <p:nvPr/>
        </p:nvCxnSpPr>
        <p:spPr>
          <a:xfrm>
            <a:off x="1777575" y="2502675"/>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7" name="Google Shape;157;p31"/>
          <p:cNvSpPr/>
          <p:nvPr/>
        </p:nvSpPr>
        <p:spPr>
          <a:xfrm>
            <a:off x="2735900" y="2770225"/>
            <a:ext cx="16341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222222"/>
                </a:solidFill>
                <a:latin typeface="Helvetica Neue"/>
                <a:ea typeface="Helvetica Neue"/>
                <a:cs typeface="Helvetica Neue"/>
                <a:sym typeface="Helvetica Neue"/>
              </a:rPr>
              <a:t>Conversiones</a:t>
            </a:r>
            <a:endParaRPr b="1" sz="1300">
              <a:solidFill>
                <a:srgbClr val="222222"/>
              </a:solidFill>
              <a:latin typeface="Helvetica Neue"/>
              <a:ea typeface="Helvetica Neue"/>
              <a:cs typeface="Helvetica Neue"/>
              <a:sym typeface="Helvetica Neue"/>
            </a:endParaRPr>
          </a:p>
        </p:txBody>
      </p:sp>
      <p:sp>
        <p:nvSpPr>
          <p:cNvPr id="158" name="Google Shape;158;p31"/>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GB" sz="1300">
                <a:solidFill>
                  <a:srgbClr val="FFFFFF"/>
                </a:solidFill>
                <a:latin typeface="Helvetica Neue"/>
                <a:ea typeface="Helvetica Neue"/>
                <a:cs typeface="Helvetica Neue"/>
                <a:sym typeface="Helvetica Neue"/>
              </a:rPr>
              <a:t>JSON</a:t>
            </a:r>
            <a:endParaRPr b="1" sz="1300">
              <a:solidFill>
                <a:srgbClr val="FFFFFF"/>
              </a:solidFill>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4"/>
          <p:cNvSpPr txBox="1"/>
          <p:nvPr/>
        </p:nvSpPr>
        <p:spPr>
          <a:xfrm>
            <a:off x="646150" y="769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CREACIÓN DE ELEMENTOS</a:t>
            </a:r>
            <a:endParaRPr i="1" sz="4500">
              <a:latin typeface="Anton"/>
              <a:ea typeface="Anton"/>
              <a:cs typeface="Anton"/>
              <a:sym typeface="Anton"/>
            </a:endParaRPr>
          </a:p>
        </p:txBody>
      </p:sp>
      <p:sp>
        <p:nvSpPr>
          <p:cNvPr id="709" name="Google Shape;709;p94"/>
          <p:cNvSpPr txBox="1"/>
          <p:nvPr/>
        </p:nvSpPr>
        <p:spPr>
          <a:xfrm>
            <a:off x="389550" y="918300"/>
            <a:ext cx="8364900" cy="930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Para crear elementos se utiliza la función </a:t>
            </a:r>
            <a:r>
              <a:rPr lang="en-GB" sz="2000">
                <a:solidFill>
                  <a:schemeClr val="dk1"/>
                </a:solidFill>
                <a:highlight>
                  <a:srgbClr val="E0FF00"/>
                </a:highlight>
                <a:latin typeface="Helvetica Neue Light"/>
                <a:ea typeface="Helvetica Neue Light"/>
                <a:cs typeface="Helvetica Neue Light"/>
                <a:sym typeface="Helvetica Neue Light"/>
              </a:rPr>
              <a:t>document.createElement()</a:t>
            </a:r>
            <a:r>
              <a:rPr lang="en-GB" sz="2000">
                <a:solidFill>
                  <a:schemeClr val="dk1"/>
                </a:solidFill>
                <a:highlight>
                  <a:srgbClr val="FFFFFF"/>
                </a:highlight>
                <a:latin typeface="Helvetica Neue Light"/>
                <a:ea typeface="Helvetica Neue Light"/>
                <a:cs typeface="Helvetica Neue Light"/>
                <a:sym typeface="Helvetica Neue Light"/>
              </a:rPr>
              <a:t>, y se debe indicar el nombre de etiqueta HTML que representará ese elemento.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Luego debe agregarse como hijo el nodo creado con </a:t>
            </a:r>
            <a:r>
              <a:rPr lang="en-GB" sz="2000">
                <a:solidFill>
                  <a:schemeClr val="dk1"/>
                </a:solidFill>
                <a:highlight>
                  <a:srgbClr val="E0FF00"/>
                </a:highlight>
                <a:latin typeface="Helvetica Neue Light"/>
                <a:ea typeface="Helvetica Neue Light"/>
                <a:cs typeface="Helvetica Neue Light"/>
                <a:sym typeface="Helvetica Neue Light"/>
              </a:rPr>
              <a:t>appendChild()</a:t>
            </a:r>
            <a:r>
              <a:rPr lang="en-GB" sz="2000">
                <a:solidFill>
                  <a:schemeClr val="dk1"/>
                </a:solidFill>
                <a:highlight>
                  <a:srgbClr val="FFFFFF"/>
                </a:highlight>
                <a:latin typeface="Helvetica Neue Light"/>
                <a:ea typeface="Helvetica Neue Light"/>
                <a:cs typeface="Helvetica Neue Light"/>
                <a:sym typeface="Helvetica Neue Light"/>
              </a:rPr>
              <a:t>, al body u a otro nodo del documento actual.</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10" name="Google Shape;710;p94"/>
          <p:cNvSpPr txBox="1"/>
          <p:nvPr/>
        </p:nvSpPr>
        <p:spPr>
          <a:xfrm>
            <a:off x="433700" y="2612950"/>
            <a:ext cx="8364900" cy="2223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 Crear nodo de tipo Elemento, etiqueta p</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parrafo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createElement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 Insertar HTML interno</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parrafo.innerHTML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&lt;h2&gt;¡Hola Coder!&lt;/h2&gt;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 Añadir el nodo Element como hijo de body</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.body.</a:t>
            </a:r>
            <a:r>
              <a:rPr lang="en-GB" sz="1600">
                <a:solidFill>
                  <a:srgbClr val="50FA7B"/>
                </a:solidFill>
                <a:latin typeface="Courier New"/>
                <a:ea typeface="Courier New"/>
                <a:cs typeface="Courier New"/>
                <a:sym typeface="Courier New"/>
              </a:rPr>
              <a:t>appendChild</a:t>
            </a:r>
            <a:r>
              <a:rPr lang="en-GB" sz="1600">
                <a:solidFill>
                  <a:srgbClr val="F8F8F2"/>
                </a:solidFill>
                <a:latin typeface="Courier New"/>
                <a:ea typeface="Courier New"/>
                <a:cs typeface="Courier New"/>
                <a:sym typeface="Courier New"/>
              </a:rPr>
              <a:t>(parrafo);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rgbClr val="6272A4"/>
              </a:solidFill>
              <a:highlight>
                <a:srgbClr val="282A36"/>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272A4"/>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711" name="Google Shape;711;p94"/>
          <p:cNvPicPr preferRelativeResize="0"/>
          <p:nvPr/>
        </p:nvPicPr>
        <p:blipFill>
          <a:blip r:embed="rId3">
            <a:alphaModFix/>
          </a:blip>
          <a:stretch>
            <a:fillRect/>
          </a:stretch>
        </p:blipFill>
        <p:spPr>
          <a:xfrm>
            <a:off x="7841800" y="4599700"/>
            <a:ext cx="1186526" cy="3306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95"/>
          <p:cNvSpPr txBox="1"/>
          <p:nvPr/>
        </p:nvSpPr>
        <p:spPr>
          <a:xfrm>
            <a:off x="646150" y="769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ELIMINAR ELEMENTOS</a:t>
            </a:r>
            <a:endParaRPr i="1" sz="4500">
              <a:latin typeface="Anton"/>
              <a:ea typeface="Anton"/>
              <a:cs typeface="Anton"/>
              <a:sym typeface="Anton"/>
            </a:endParaRPr>
          </a:p>
        </p:txBody>
      </p:sp>
      <p:sp>
        <p:nvSpPr>
          <p:cNvPr id="717" name="Google Shape;717;p95"/>
          <p:cNvSpPr txBox="1"/>
          <p:nvPr/>
        </p:nvSpPr>
        <p:spPr>
          <a:xfrm>
            <a:off x="389550" y="961700"/>
            <a:ext cx="8364900" cy="73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Se pueden eliminar nodos existentes y nuevos. El método </a:t>
            </a:r>
            <a:r>
              <a:rPr lang="en-GB" sz="2000">
                <a:solidFill>
                  <a:schemeClr val="dk1"/>
                </a:solidFill>
                <a:highlight>
                  <a:srgbClr val="E0FF00"/>
                </a:highlight>
                <a:latin typeface="Helvetica Neue Light"/>
                <a:ea typeface="Helvetica Neue Light"/>
                <a:cs typeface="Helvetica Neue Light"/>
                <a:sym typeface="Helvetica Neue Light"/>
              </a:rPr>
              <a:t>removeChild() </a:t>
            </a:r>
            <a:r>
              <a:rPr lang="en-GB" sz="2000">
                <a:solidFill>
                  <a:schemeClr val="dk1"/>
                </a:solidFill>
                <a:highlight>
                  <a:srgbClr val="FFFFFF"/>
                </a:highlight>
                <a:latin typeface="Helvetica Neue Light"/>
                <a:ea typeface="Helvetica Neue Light"/>
                <a:cs typeface="Helvetica Neue Light"/>
                <a:sym typeface="Helvetica Neue Light"/>
              </a:rPr>
              <a:t>permite eliminar nodos hijos a cualquier nodo con tan sólo pasarle las referencias del nodo hijo [a] eliminar y su correspondiente padre:</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18" name="Google Shape;718;p95"/>
          <p:cNvSpPr txBox="1"/>
          <p:nvPr/>
        </p:nvSpPr>
        <p:spPr>
          <a:xfrm>
            <a:off x="339900" y="2277650"/>
            <a:ext cx="8464200" cy="2561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parrafo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getElementById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parrafo1</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//Elminando el propio elemento, referenciando al padre</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parrafo.</a:t>
            </a:r>
            <a:r>
              <a:rPr lang="en-GB" sz="1600">
                <a:solidFill>
                  <a:srgbClr val="BD93F9"/>
                </a:solidFill>
                <a:latin typeface="Courier New"/>
                <a:ea typeface="Courier New"/>
                <a:cs typeface="Courier New"/>
                <a:sym typeface="Courier New"/>
              </a:rPr>
              <a:t>parentNode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removeChild</a:t>
            </a:r>
            <a:r>
              <a:rPr lang="en-GB" sz="1600">
                <a:solidFill>
                  <a:srgbClr val="F8F8F2"/>
                </a:solidFill>
                <a:latin typeface="Courier New"/>
                <a:ea typeface="Courier New"/>
                <a:cs typeface="Courier New"/>
                <a:sym typeface="Courier New"/>
              </a:rPr>
              <a:t>(parrafo);</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paises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getElementsByClassName</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paises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6272A4"/>
                </a:solidFill>
                <a:latin typeface="Courier New"/>
                <a:ea typeface="Courier New"/>
                <a:cs typeface="Courier New"/>
                <a:sym typeface="Courier New"/>
              </a:rPr>
              <a:t>//Eliminando el primer elemento de clase paises</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urier New"/>
                <a:ea typeface="Courier New"/>
                <a:cs typeface="Courier New"/>
                <a:sym typeface="Courier New"/>
              </a:rPr>
              <a:t>paises[</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a:t>
            </a:r>
            <a:r>
              <a:rPr lang="en-GB" sz="1600">
                <a:solidFill>
                  <a:srgbClr val="BD93F9"/>
                </a:solidFill>
                <a:latin typeface="Courier New"/>
                <a:ea typeface="Courier New"/>
                <a:cs typeface="Courier New"/>
                <a:sym typeface="Courier New"/>
              </a:rPr>
              <a:t>parentNode</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removeChild</a:t>
            </a:r>
            <a:r>
              <a:rPr lang="en-GB" sz="1600">
                <a:solidFill>
                  <a:srgbClr val="F8F8F2"/>
                </a:solidFill>
                <a:latin typeface="Courier New"/>
                <a:ea typeface="Courier New"/>
                <a:cs typeface="Courier New"/>
                <a:sym typeface="Courier New"/>
              </a:rPr>
              <a:t>(paises[</a:t>
            </a:r>
            <a:r>
              <a:rPr lang="en-GB" sz="1600">
                <a:solidFill>
                  <a:srgbClr val="BD93F9"/>
                </a:solidFill>
                <a:latin typeface="Courier New"/>
                <a:ea typeface="Courier New"/>
                <a:cs typeface="Courier New"/>
                <a:sym typeface="Courier New"/>
              </a:rPr>
              <a:t>0</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FFFFFF"/>
                </a:solidFill>
                <a:latin typeface="Courier New"/>
                <a:ea typeface="Courier New"/>
                <a:cs typeface="Courier New"/>
                <a:sym typeface="Courier New"/>
              </a:rPr>
              <a:t> </a:t>
            </a:r>
            <a:endParaRPr sz="1200">
              <a:solidFill>
                <a:srgbClr val="FFFFFF"/>
              </a:solidFill>
              <a:latin typeface="Courier New"/>
              <a:ea typeface="Courier New"/>
              <a:cs typeface="Courier New"/>
              <a:sym typeface="Courier New"/>
            </a:endParaRPr>
          </a:p>
        </p:txBody>
      </p:sp>
      <p:pic>
        <p:nvPicPr>
          <p:cNvPr id="719" name="Google Shape;719;p9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96"/>
          <p:cNvSpPr txBox="1"/>
          <p:nvPr/>
        </p:nvSpPr>
        <p:spPr>
          <a:xfrm>
            <a:off x="789200" y="198425"/>
            <a:ext cx="7328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OBTENER DATOS DE INPUTS</a:t>
            </a:r>
            <a:endParaRPr i="1" sz="4500">
              <a:latin typeface="Anton"/>
              <a:ea typeface="Anton"/>
              <a:cs typeface="Anton"/>
              <a:sym typeface="Anton"/>
            </a:endParaRPr>
          </a:p>
        </p:txBody>
      </p:sp>
      <p:sp>
        <p:nvSpPr>
          <p:cNvPr id="725" name="Google Shape;725;p96"/>
          <p:cNvSpPr txBox="1"/>
          <p:nvPr/>
        </p:nvSpPr>
        <p:spPr>
          <a:xfrm>
            <a:off x="585900" y="943925"/>
            <a:ext cx="7972200" cy="130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Para obtener o modificar datos de un formulario HTML desde JS, podemos hacerlo mediante el DOM. Accediendo a la propiedad value de cada input identificado con un ID.</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26" name="Google Shape;726;p96"/>
          <p:cNvSpPr txBox="1"/>
          <p:nvPr/>
        </p:nvSpPr>
        <p:spPr>
          <a:xfrm>
            <a:off x="961200" y="2344425"/>
            <a:ext cx="7596900" cy="23370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15000"/>
              </a:lnSpc>
              <a:spcBef>
                <a:spcPts val="0"/>
              </a:spcBef>
              <a:spcAft>
                <a:spcPts val="0"/>
              </a:spcAft>
              <a:buClr>
                <a:schemeClr val="dk1"/>
              </a:buClr>
              <a:buSzPts val="1100"/>
              <a:buFont typeface="Arial"/>
              <a:buNone/>
            </a:pPr>
            <a:r>
              <a:rPr lang="en-GB" sz="1200">
                <a:solidFill>
                  <a:srgbClr val="666666"/>
                </a:solidFill>
                <a:latin typeface="Courier New"/>
                <a:ea typeface="Courier New"/>
                <a:cs typeface="Courier New"/>
                <a:sym typeface="Courier New"/>
              </a:rPr>
              <a:t>//CODIGO HTML DE REFERENCIA</a:t>
            </a:r>
            <a:endParaRPr sz="1200">
              <a:solidFill>
                <a:srgbClr val="666666"/>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input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id</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type</a:t>
            </a:r>
            <a:r>
              <a:rPr lang="en-GB" sz="1600">
                <a:solidFill>
                  <a:srgbClr val="FF79C6"/>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text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&lt;</a:t>
            </a:r>
            <a:r>
              <a:rPr lang="en-GB" sz="1600">
                <a:solidFill>
                  <a:srgbClr val="FF79C6"/>
                </a:solidFill>
                <a:latin typeface="Courier New"/>
                <a:ea typeface="Courier New"/>
                <a:cs typeface="Courier New"/>
                <a:sym typeface="Courier New"/>
              </a:rPr>
              <a:t>input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id</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edad</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i="1" lang="en-GB" sz="1600">
                <a:solidFill>
                  <a:srgbClr val="50FA7B"/>
                </a:solidFill>
                <a:latin typeface="Courier New"/>
                <a:ea typeface="Courier New"/>
                <a:cs typeface="Courier New"/>
                <a:sym typeface="Courier New"/>
              </a:rPr>
              <a:t>type</a:t>
            </a:r>
            <a:r>
              <a:rPr lang="en-GB" sz="1600">
                <a:solidFill>
                  <a:srgbClr val="FF79C6"/>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number</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&gt;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rPr lang="en-GB" sz="1200">
                <a:solidFill>
                  <a:srgbClr val="666666"/>
                </a:solidFill>
                <a:latin typeface="Courier New"/>
                <a:ea typeface="Courier New"/>
                <a:cs typeface="Courier New"/>
                <a:sym typeface="Courier New"/>
              </a:rPr>
              <a:t>//CODIGO JS</a:t>
            </a:r>
            <a:br>
              <a:rPr lang="en-GB" sz="1200">
                <a:solidFill>
                  <a:srgbClr val="8215BC"/>
                </a:solidFill>
                <a:latin typeface="Courier New"/>
                <a:ea typeface="Courier New"/>
                <a:cs typeface="Courier New"/>
                <a:sym typeface="Courier New"/>
              </a:rPr>
            </a:b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getElementById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nombre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).value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HOMERO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getElementById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edad</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).value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39</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050">
              <a:solidFill>
                <a:srgbClr val="FF79C6"/>
              </a:solidFill>
              <a:latin typeface="Courier New"/>
              <a:ea typeface="Courier New"/>
              <a:cs typeface="Courier New"/>
              <a:sym typeface="Courier New"/>
            </a:endParaRPr>
          </a:p>
        </p:txBody>
      </p:sp>
      <p:pic>
        <p:nvPicPr>
          <p:cNvPr id="727" name="Google Shape;727;p96"/>
          <p:cNvPicPr preferRelativeResize="0"/>
          <p:nvPr/>
        </p:nvPicPr>
        <p:blipFill>
          <a:blip r:embed="rId3">
            <a:alphaModFix/>
          </a:blip>
          <a:stretch>
            <a:fillRect/>
          </a:stretch>
        </p:blipFill>
        <p:spPr>
          <a:xfrm>
            <a:off x="7764775" y="4514125"/>
            <a:ext cx="1186526" cy="3306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97"/>
          <p:cNvSpPr txBox="1"/>
          <p:nvPr/>
        </p:nvSpPr>
        <p:spPr>
          <a:xfrm>
            <a:off x="615525" y="18315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600">
                <a:latin typeface="Anton"/>
                <a:ea typeface="Anton"/>
                <a:cs typeface="Anton"/>
                <a:sym typeface="Anton"/>
              </a:rPr>
              <a:t>EJEMPLO APLICADO: </a:t>
            </a:r>
            <a:endParaRPr i="1" sz="3600">
              <a:latin typeface="Anton"/>
              <a:ea typeface="Anton"/>
              <a:cs typeface="Anton"/>
              <a:sym typeface="Anton"/>
            </a:endParaRPr>
          </a:p>
          <a:p>
            <a:pPr indent="0" lvl="0" marL="0" rtl="0" algn="ctr">
              <a:spcBef>
                <a:spcPts val="0"/>
              </a:spcBef>
              <a:spcAft>
                <a:spcPts val="0"/>
              </a:spcAft>
              <a:buNone/>
            </a:pPr>
            <a:r>
              <a:rPr i="1" lang="en-GB" sz="3600">
                <a:latin typeface="Anton"/>
                <a:ea typeface="Anton"/>
                <a:cs typeface="Anton"/>
                <a:sym typeface="Anton"/>
              </a:rPr>
              <a:t>CREANDO OPCIONES DESDE UN ARRAY</a:t>
            </a:r>
            <a:endParaRPr i="1" sz="3600">
              <a:latin typeface="Anton"/>
              <a:ea typeface="Anton"/>
              <a:cs typeface="Anton"/>
              <a:sym typeface="Anton"/>
            </a:endParaRPr>
          </a:p>
        </p:txBody>
      </p:sp>
      <p:sp>
        <p:nvSpPr>
          <p:cNvPr id="733" name="Google Shape;733;p97"/>
          <p:cNvSpPr txBox="1"/>
          <p:nvPr/>
        </p:nvSpPr>
        <p:spPr>
          <a:xfrm>
            <a:off x="71550" y="1419150"/>
            <a:ext cx="9000900" cy="3844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//Obtenemos el nodo donde vamos a agregar los nuevos elementos</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padre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getElementById</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personas</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//Array con la información a agregar</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personas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HOMERO</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MARGE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BART</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LISA</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MAGGIE</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6272A4"/>
                </a:solidFill>
                <a:latin typeface="Courier New"/>
                <a:ea typeface="Courier New"/>
                <a:cs typeface="Courier New"/>
                <a:sym typeface="Courier New"/>
              </a:rPr>
              <a:t>//Iteramos el array con for...of</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for</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const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persona</a:t>
            </a: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of</a:t>
            </a:r>
            <a:r>
              <a:rPr lang="en-GB" sz="1600">
                <a:solidFill>
                  <a:srgbClr val="F8F8F2"/>
                </a:solidFill>
                <a:latin typeface="Courier New"/>
                <a:ea typeface="Courier New"/>
                <a:cs typeface="Courier New"/>
                <a:sym typeface="Courier New"/>
              </a:rPr>
              <a:t> personas)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6272A4"/>
                </a:solidFill>
                <a:latin typeface="Courier New"/>
                <a:ea typeface="Courier New"/>
                <a:cs typeface="Courier New"/>
                <a:sym typeface="Courier New"/>
              </a:rPr>
              <a:t>//Creamos un nodo &lt;li&gt; y agregamos al padre en cada ciclo</a:t>
            </a:r>
            <a:endParaRPr sz="16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a:t>
            </a: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li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createElement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li</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li.innerHTML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persona</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    padre.</a:t>
            </a:r>
            <a:r>
              <a:rPr lang="en-GB" sz="1600">
                <a:solidFill>
                  <a:srgbClr val="50FA7B"/>
                </a:solidFill>
                <a:latin typeface="Courier New"/>
                <a:ea typeface="Courier New"/>
                <a:cs typeface="Courier New"/>
                <a:sym typeface="Courier New"/>
              </a:rPr>
              <a:t>appendChild</a:t>
            </a:r>
            <a:r>
              <a:rPr lang="en-GB" sz="1600">
                <a:solidFill>
                  <a:srgbClr val="F8F8F2"/>
                </a:solidFill>
                <a:latin typeface="Courier New"/>
                <a:ea typeface="Courier New"/>
                <a:cs typeface="Courier New"/>
                <a:sym typeface="Courier New"/>
              </a:rPr>
              <a:t>(li);</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BD93F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999999"/>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500">
              <a:solidFill>
                <a:srgbClr val="FFFFFF"/>
              </a:solidFill>
              <a:latin typeface="Courier New"/>
              <a:ea typeface="Courier New"/>
              <a:cs typeface="Courier New"/>
              <a:sym typeface="Courier New"/>
            </a:endParaRPr>
          </a:p>
        </p:txBody>
      </p:sp>
      <p:pic>
        <p:nvPicPr>
          <p:cNvPr id="734" name="Google Shape;734;p97"/>
          <p:cNvPicPr preferRelativeResize="0"/>
          <p:nvPr/>
        </p:nvPicPr>
        <p:blipFill>
          <a:blip r:embed="rId3">
            <a:alphaModFix/>
          </a:blip>
          <a:stretch>
            <a:fillRect/>
          </a:stretch>
        </p:blipFill>
        <p:spPr>
          <a:xfrm>
            <a:off x="7782700" y="4812825"/>
            <a:ext cx="1186526" cy="3306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38" name="Shape 738"/>
        <p:cNvGrpSpPr/>
        <p:nvPr/>
      </p:nvGrpSpPr>
      <p:grpSpPr>
        <a:xfrm>
          <a:off x="0" y="0"/>
          <a:ext cx="0" cy="0"/>
          <a:chOff x="0" y="0"/>
          <a:chExt cx="0" cy="0"/>
        </a:xfrm>
      </p:grpSpPr>
      <p:sp>
        <p:nvSpPr>
          <p:cNvPr id="739" name="Google Shape;739;p9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PLANTILLAS DE TEXTO</a:t>
            </a:r>
            <a:endParaRPr i="1" sz="3600">
              <a:solidFill>
                <a:srgbClr val="E0FF00"/>
              </a:solidFill>
              <a:latin typeface="Anton"/>
              <a:ea typeface="Anton"/>
              <a:cs typeface="Anton"/>
              <a:sym typeface="Anton"/>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99"/>
          <p:cNvSpPr txBox="1"/>
          <p:nvPr/>
        </p:nvSpPr>
        <p:spPr>
          <a:xfrm>
            <a:off x="646150" y="769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PLANTILLAS LITERALES</a:t>
            </a:r>
            <a:endParaRPr i="1" sz="4500">
              <a:latin typeface="Anton"/>
              <a:ea typeface="Anton"/>
              <a:cs typeface="Anton"/>
              <a:sym typeface="Anton"/>
            </a:endParaRPr>
          </a:p>
        </p:txBody>
      </p:sp>
      <p:sp>
        <p:nvSpPr>
          <p:cNvPr id="745" name="Google Shape;745;p99"/>
          <p:cNvSpPr txBox="1"/>
          <p:nvPr/>
        </p:nvSpPr>
        <p:spPr>
          <a:xfrm>
            <a:off x="339900" y="841900"/>
            <a:ext cx="8594400" cy="73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Al momento de incluir valores de las variables en una cadena de caracteres (string) empleábamos la concatenación. </a:t>
            </a:r>
            <a:endParaRPr sz="18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Esta forma puede ser poco legible ante un gran número de referencias. </a:t>
            </a:r>
            <a:br>
              <a:rPr lang="en-GB" sz="1800">
                <a:solidFill>
                  <a:schemeClr val="dk1"/>
                </a:solidFill>
                <a:highlight>
                  <a:srgbClr val="FFFFFF"/>
                </a:highlight>
                <a:latin typeface="Helvetica Neue Light"/>
                <a:ea typeface="Helvetica Neue Light"/>
                <a:cs typeface="Helvetica Neue Light"/>
                <a:sym typeface="Helvetica Neue Light"/>
              </a:rPr>
            </a:br>
            <a:endParaRPr sz="16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i="1" lang="en-GB" sz="1800">
                <a:solidFill>
                  <a:schemeClr val="dk1"/>
                </a:solidFill>
                <a:highlight>
                  <a:srgbClr val="FFFFFF"/>
                </a:highlight>
                <a:latin typeface="Helvetica Neue Light"/>
                <a:ea typeface="Helvetica Neue Light"/>
                <a:cs typeface="Helvetica Neue Light"/>
                <a:sym typeface="Helvetica Neue Light"/>
              </a:rPr>
              <a:t>Un elemento incluido en JS ES6 que solventa esta situación son los templates de literales</a:t>
            </a:r>
            <a:r>
              <a:rPr i="1" lang="en-GB" sz="1900">
                <a:solidFill>
                  <a:schemeClr val="dk1"/>
                </a:solidFill>
                <a:highlight>
                  <a:srgbClr val="FFFFFF"/>
                </a:highlight>
                <a:latin typeface="Helvetica Neue Light"/>
                <a:ea typeface="Helvetica Neue Light"/>
                <a:cs typeface="Helvetica Neue Light"/>
                <a:sym typeface="Helvetica Neue Light"/>
              </a:rPr>
              <a:t>.</a:t>
            </a:r>
            <a:endParaRPr i="1" sz="1900">
              <a:solidFill>
                <a:schemeClr val="dk1"/>
              </a:solidFill>
              <a:highlight>
                <a:srgbClr val="FFFFFF"/>
              </a:highlight>
              <a:latin typeface="Helvetica Neue Light"/>
              <a:ea typeface="Helvetica Neue Light"/>
              <a:cs typeface="Helvetica Neue Light"/>
              <a:sym typeface="Helvetica Neue Light"/>
            </a:endParaRPr>
          </a:p>
        </p:txBody>
      </p:sp>
      <p:sp>
        <p:nvSpPr>
          <p:cNvPr id="746" name="Google Shape;746;p99"/>
          <p:cNvSpPr txBox="1"/>
          <p:nvPr/>
        </p:nvSpPr>
        <p:spPr>
          <a:xfrm>
            <a:off x="38550" y="2832775"/>
            <a:ext cx="9066900" cy="1566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100">
                <a:solidFill>
                  <a:srgbClr val="FF79C6"/>
                </a:solidFill>
                <a:latin typeface="Courier New"/>
                <a:ea typeface="Courier New"/>
                <a:cs typeface="Courier New"/>
                <a:sym typeface="Courier New"/>
              </a:rPr>
              <a:t>let</a:t>
            </a:r>
            <a:r>
              <a:rPr lang="en-GB" sz="1100">
                <a:solidFill>
                  <a:srgbClr val="F8F8F2"/>
                </a:solidFill>
                <a:latin typeface="Courier New"/>
                <a:ea typeface="Courier New"/>
                <a:cs typeface="Courier New"/>
                <a:sym typeface="Courier New"/>
              </a:rPr>
              <a:t> producto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 id</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BD93F9"/>
                </a:solidFill>
                <a:latin typeface="Courier New"/>
                <a:ea typeface="Courier New"/>
                <a:cs typeface="Courier New"/>
                <a:sym typeface="Courier New"/>
              </a:rPr>
              <a:t>1</a:t>
            </a:r>
            <a:r>
              <a:rPr lang="en-GB" sz="1100">
                <a:solidFill>
                  <a:srgbClr val="F8F8F2"/>
                </a:solidFill>
                <a:latin typeface="Courier New"/>
                <a:ea typeface="Courier New"/>
                <a:cs typeface="Courier New"/>
                <a:sym typeface="Courier New"/>
              </a:rPr>
              <a:t>,  nombre</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E9F284"/>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Arroz</a:t>
            </a:r>
            <a:r>
              <a:rPr lang="en-GB" sz="1100">
                <a:solidFill>
                  <a:srgbClr val="E9F284"/>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precio</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BD93F9"/>
                </a:solidFill>
                <a:latin typeface="Courier New"/>
                <a:ea typeface="Courier New"/>
                <a:cs typeface="Courier New"/>
                <a:sym typeface="Courier New"/>
              </a:rPr>
              <a:t>125</a:t>
            </a:r>
            <a:r>
              <a:rPr lang="en-GB" sz="1100">
                <a:solidFill>
                  <a:srgbClr val="F8F8F2"/>
                </a:solidFill>
                <a:latin typeface="Courier New"/>
                <a:ea typeface="Courier New"/>
                <a:cs typeface="Courier New"/>
                <a:sym typeface="Courier New"/>
              </a:rPr>
              <a:t> };</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FF79C6"/>
                </a:solidFill>
                <a:latin typeface="Courier New"/>
                <a:ea typeface="Courier New"/>
                <a:cs typeface="Courier New"/>
                <a:sym typeface="Courier New"/>
              </a:rPr>
              <a:t>let</a:t>
            </a:r>
            <a:r>
              <a:rPr lang="en-GB" sz="1100">
                <a:solidFill>
                  <a:srgbClr val="F8F8F2"/>
                </a:solidFill>
                <a:latin typeface="Courier New"/>
                <a:ea typeface="Courier New"/>
                <a:cs typeface="Courier New"/>
                <a:sym typeface="Courier New"/>
              </a:rPr>
              <a:t> concatenado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E9F284"/>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ID : </a:t>
            </a:r>
            <a:r>
              <a:rPr lang="en-GB" sz="1100">
                <a:solidFill>
                  <a:srgbClr val="E9F284"/>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producto.id </a:t>
            </a:r>
            <a:r>
              <a:rPr lang="en-GB" sz="1100">
                <a:solidFill>
                  <a:srgbClr val="FF79C6"/>
                </a:solidFill>
                <a:latin typeface="Courier New"/>
                <a:ea typeface="Courier New"/>
                <a:cs typeface="Courier New"/>
                <a:sym typeface="Courier New"/>
              </a:rPr>
              <a:t>+</a:t>
            </a:r>
            <a:r>
              <a:rPr lang="en-GB" sz="1100">
                <a:solidFill>
                  <a:srgbClr val="E9F284"/>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 - Producto: </a:t>
            </a:r>
            <a:r>
              <a:rPr lang="en-GB" sz="1100">
                <a:solidFill>
                  <a:srgbClr val="E9F284"/>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producto.nombre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E9F284"/>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 </a:t>
            </a:r>
            <a:r>
              <a:rPr lang="en-GB" sz="1100">
                <a:solidFill>
                  <a:srgbClr val="E9F284"/>
                </a:solidFill>
                <a:latin typeface="Courier New"/>
                <a:ea typeface="Courier New"/>
                <a:cs typeface="Courier New"/>
                <a:sym typeface="Courier New"/>
              </a:rPr>
              <a:t>"</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producto.precio;</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FF79C6"/>
                </a:solidFill>
                <a:latin typeface="Courier New"/>
                <a:ea typeface="Courier New"/>
                <a:cs typeface="Courier New"/>
                <a:sym typeface="Courier New"/>
              </a:rPr>
              <a:t>let</a:t>
            </a:r>
            <a:r>
              <a:rPr lang="en-GB" sz="1100">
                <a:solidFill>
                  <a:srgbClr val="F8F8F2"/>
                </a:solidFill>
                <a:latin typeface="Courier New"/>
                <a:ea typeface="Courier New"/>
                <a:cs typeface="Courier New"/>
                <a:sym typeface="Courier New"/>
              </a:rPr>
              <a:t> plantilla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 </a:t>
            </a:r>
            <a:r>
              <a:rPr lang="en-GB" sz="1100">
                <a:solidFill>
                  <a:srgbClr val="F1FA8C"/>
                </a:solidFill>
                <a:latin typeface="Courier New"/>
                <a:ea typeface="Courier New"/>
                <a:cs typeface="Courier New"/>
                <a:sym typeface="Courier New"/>
              </a:rPr>
              <a:t>`ID: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producto.id</a:t>
            </a:r>
            <a:r>
              <a:rPr lang="en-GB" sz="1100">
                <a:solidFill>
                  <a:srgbClr val="FF79C6"/>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 - Producto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producto.nombre</a:t>
            </a:r>
            <a:r>
              <a:rPr lang="en-GB" sz="1100">
                <a:solidFill>
                  <a:srgbClr val="FF79C6"/>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 $ </a:t>
            </a:r>
            <a:r>
              <a:rPr lang="en-GB" sz="1100">
                <a:solidFill>
                  <a:srgbClr val="FF79C6"/>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producto.precio</a:t>
            </a:r>
            <a:r>
              <a:rPr lang="en-GB" sz="1100">
                <a:solidFill>
                  <a:srgbClr val="FF79C6"/>
                </a:solidFill>
                <a:latin typeface="Courier New"/>
                <a:ea typeface="Courier New"/>
                <a:cs typeface="Courier New"/>
                <a:sym typeface="Courier New"/>
              </a:rPr>
              <a:t>}</a:t>
            </a:r>
            <a:r>
              <a:rPr lang="en-GB" sz="1100">
                <a:solidFill>
                  <a:srgbClr val="F1FA8C"/>
                </a:solidFill>
                <a:latin typeface="Courier New"/>
                <a:ea typeface="Courier New"/>
                <a:cs typeface="Courier New"/>
                <a:sym typeface="Courier New"/>
              </a:rPr>
              <a:t>`</a:t>
            </a:r>
            <a:r>
              <a:rPr lang="en-GB" sz="1100">
                <a:solidFill>
                  <a:srgbClr val="F8F8F2"/>
                </a:solidFill>
                <a:latin typeface="Courier New"/>
                <a:ea typeface="Courier New"/>
                <a:cs typeface="Courier New"/>
                <a:sym typeface="Courier New"/>
              </a:rPr>
              <a:t>;</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6272A4"/>
                </a:solidFill>
                <a:latin typeface="Courier New"/>
                <a:ea typeface="Courier New"/>
                <a:cs typeface="Courier New"/>
                <a:sym typeface="Courier New"/>
              </a:rPr>
              <a:t>//El valor es idéntico pero la construcción de la plantilla es màs sencilla</a:t>
            </a:r>
            <a:endParaRPr sz="11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BD93F9"/>
                </a:solidFill>
                <a:latin typeface="Courier New"/>
                <a:ea typeface="Courier New"/>
                <a:cs typeface="Courier New"/>
                <a:sym typeface="Courier New"/>
              </a:rPr>
              <a:t>console</a:t>
            </a:r>
            <a:r>
              <a:rPr lang="en-GB" sz="1100">
                <a:solidFill>
                  <a:srgbClr val="F8F8F2"/>
                </a:solidFill>
                <a:latin typeface="Courier New"/>
                <a:ea typeface="Courier New"/>
                <a:cs typeface="Courier New"/>
                <a:sym typeface="Courier New"/>
              </a:rPr>
              <a:t>.</a:t>
            </a:r>
            <a:r>
              <a:rPr lang="en-GB" sz="1100">
                <a:solidFill>
                  <a:srgbClr val="50FA7B"/>
                </a:solidFill>
                <a:latin typeface="Courier New"/>
                <a:ea typeface="Courier New"/>
                <a:cs typeface="Courier New"/>
                <a:sym typeface="Courier New"/>
              </a:rPr>
              <a:t>log</a:t>
            </a:r>
            <a:r>
              <a:rPr lang="en-GB" sz="1100">
                <a:solidFill>
                  <a:srgbClr val="F8F8F2"/>
                </a:solidFill>
                <a:latin typeface="Courier New"/>
                <a:ea typeface="Courier New"/>
                <a:cs typeface="Courier New"/>
                <a:sym typeface="Courier New"/>
              </a:rPr>
              <a:t>(concatenado);</a:t>
            </a:r>
            <a:endParaRPr sz="11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100">
                <a:solidFill>
                  <a:srgbClr val="BD93F9"/>
                </a:solidFill>
                <a:latin typeface="Courier New"/>
                <a:ea typeface="Courier New"/>
                <a:cs typeface="Courier New"/>
                <a:sym typeface="Courier New"/>
              </a:rPr>
              <a:t>console</a:t>
            </a:r>
            <a:r>
              <a:rPr lang="en-GB" sz="1100">
                <a:solidFill>
                  <a:srgbClr val="F8F8F2"/>
                </a:solidFill>
                <a:latin typeface="Courier New"/>
                <a:ea typeface="Courier New"/>
                <a:cs typeface="Courier New"/>
                <a:sym typeface="Courier New"/>
              </a:rPr>
              <a:t>.</a:t>
            </a:r>
            <a:r>
              <a:rPr lang="en-GB" sz="1100">
                <a:solidFill>
                  <a:srgbClr val="50FA7B"/>
                </a:solidFill>
                <a:latin typeface="Courier New"/>
                <a:ea typeface="Courier New"/>
                <a:cs typeface="Courier New"/>
                <a:sym typeface="Courier New"/>
              </a:rPr>
              <a:t>log</a:t>
            </a:r>
            <a:r>
              <a:rPr lang="en-GB" sz="1100">
                <a:solidFill>
                  <a:srgbClr val="F8F8F2"/>
                </a:solidFill>
                <a:latin typeface="Courier New"/>
                <a:ea typeface="Courier New"/>
                <a:cs typeface="Courier New"/>
                <a:sym typeface="Courier New"/>
              </a:rPr>
              <a:t>(plantilla);</a:t>
            </a:r>
            <a:endParaRPr sz="11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rgbClr val="FF79C6"/>
              </a:solidFill>
              <a:latin typeface="Courier New"/>
              <a:ea typeface="Courier New"/>
              <a:cs typeface="Courier New"/>
              <a:sym typeface="Courier New"/>
            </a:endParaRPr>
          </a:p>
        </p:txBody>
      </p:sp>
      <p:pic>
        <p:nvPicPr>
          <p:cNvPr id="747" name="Google Shape;747;p99"/>
          <p:cNvPicPr preferRelativeResize="0"/>
          <p:nvPr/>
        </p:nvPicPr>
        <p:blipFill>
          <a:blip r:embed="rId3">
            <a:alphaModFix/>
          </a:blip>
          <a:stretch>
            <a:fillRect/>
          </a:stretch>
        </p:blipFill>
        <p:spPr>
          <a:xfrm>
            <a:off x="7841800" y="4745200"/>
            <a:ext cx="1186526" cy="3306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00"/>
          <p:cNvSpPr txBox="1"/>
          <p:nvPr/>
        </p:nvSpPr>
        <p:spPr>
          <a:xfrm>
            <a:off x="646150" y="7690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PLANTILLAS LITERALES E innerHTML</a:t>
            </a:r>
            <a:endParaRPr i="1" sz="4500">
              <a:latin typeface="Anton"/>
              <a:ea typeface="Anton"/>
              <a:cs typeface="Anton"/>
              <a:sym typeface="Anton"/>
            </a:endParaRPr>
          </a:p>
        </p:txBody>
      </p:sp>
      <p:sp>
        <p:nvSpPr>
          <p:cNvPr id="753" name="Google Shape;753;p100"/>
          <p:cNvSpPr txBox="1"/>
          <p:nvPr/>
        </p:nvSpPr>
        <p:spPr>
          <a:xfrm>
            <a:off x="339900" y="841900"/>
            <a:ext cx="8594400" cy="73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plantillas son un medio para incluir variables en la estructura HTML de nodos nuevos o existentes , modificando el innerHTML</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54" name="Google Shape;754;p100"/>
          <p:cNvSpPr txBox="1"/>
          <p:nvPr/>
        </p:nvSpPr>
        <p:spPr>
          <a:xfrm>
            <a:off x="474600" y="1828000"/>
            <a:ext cx="8325000" cy="2879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producto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 id</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a:t>
            </a:r>
            <a:r>
              <a:rPr lang="en-GB" sz="1600">
                <a:solidFill>
                  <a:srgbClr val="F8F8F2"/>
                </a:solidFill>
                <a:latin typeface="Courier New"/>
                <a:ea typeface="Courier New"/>
                <a:cs typeface="Courier New"/>
                <a:sym typeface="Courier New"/>
              </a:rPr>
              <a:t>,  nombre</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Arroz</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precio</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125</a:t>
            </a:r>
            <a:r>
              <a:rPr lang="en-GB" sz="1600">
                <a:solidFill>
                  <a:srgbClr val="F8F8F2"/>
                </a:solidFill>
                <a:latin typeface="Courier New"/>
                <a:ea typeface="Courier New"/>
                <a:cs typeface="Courier New"/>
                <a:sym typeface="Courier New"/>
              </a:rPr>
              <a:t> };</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F79C6"/>
                </a:solidFill>
                <a:latin typeface="Courier New"/>
                <a:ea typeface="Courier New"/>
                <a:cs typeface="Courier New"/>
                <a:sym typeface="Courier New"/>
              </a:rPr>
              <a:t>let</a:t>
            </a:r>
            <a:r>
              <a:rPr lang="en-GB" sz="1600">
                <a:solidFill>
                  <a:srgbClr val="F8F8F2"/>
                </a:solidFill>
                <a:latin typeface="Courier New"/>
                <a:ea typeface="Courier New"/>
                <a:cs typeface="Courier New"/>
                <a:sym typeface="Courier New"/>
              </a:rPr>
              <a:t> contenedor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a:t>
            </a:r>
            <a:r>
              <a:rPr lang="en-GB" sz="1600">
                <a:solidFill>
                  <a:srgbClr val="50FA7B"/>
                </a:solidFill>
                <a:latin typeface="Courier New"/>
                <a:ea typeface="Courier New"/>
                <a:cs typeface="Courier New"/>
                <a:sym typeface="Courier New"/>
              </a:rPr>
              <a:t>createElement</a:t>
            </a:r>
            <a:r>
              <a:rPr lang="en-GB" sz="1600">
                <a:solidFill>
                  <a:srgbClr val="F8F8F2"/>
                </a:solidFill>
                <a:latin typeface="Courier New"/>
                <a:ea typeface="Courier New"/>
                <a:cs typeface="Courier New"/>
                <a:sym typeface="Courier New"/>
              </a:rPr>
              <a:t>(</a:t>
            </a:r>
            <a:r>
              <a:rPr lang="en-GB" sz="1600">
                <a:solidFill>
                  <a:srgbClr val="E9F284"/>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div</a:t>
            </a:r>
            <a:r>
              <a:rPr lang="en-GB" sz="1600">
                <a:solidFill>
                  <a:srgbClr val="E9F284"/>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a:solidFill>
                  <a:srgbClr val="6272A4"/>
                </a:solidFill>
                <a:latin typeface="Courier New"/>
                <a:ea typeface="Courier New"/>
                <a:cs typeface="Courier New"/>
                <a:sym typeface="Courier New"/>
              </a:rPr>
              <a:t>//Definimos el innerHTML del elemento con una plantilla de texto</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8F8F2"/>
                </a:solidFill>
                <a:latin typeface="Courier New"/>
                <a:ea typeface="Courier New"/>
                <a:cs typeface="Courier New"/>
                <a:sym typeface="Courier New"/>
              </a:rPr>
              <a:t>contenedor.innerHTML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 </a:t>
            </a:r>
            <a:r>
              <a:rPr lang="en-GB" sz="1600">
                <a:solidFill>
                  <a:srgbClr val="F1FA8C"/>
                </a:solidFill>
                <a:latin typeface="Courier New"/>
                <a:ea typeface="Courier New"/>
                <a:cs typeface="Courier New"/>
                <a:sym typeface="Courier New"/>
              </a:rPr>
              <a:t>`&lt;h3&gt; ID: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producto.id</a:t>
            </a:r>
            <a:r>
              <a:rPr lang="en-GB" sz="1600">
                <a:solidFill>
                  <a:srgbClr val="FF79C6"/>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&lt;/h3&gt;</a:t>
            </a:r>
            <a:endParaRPr sz="16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1FA8C"/>
                </a:solidFill>
                <a:latin typeface="Courier New"/>
                <a:ea typeface="Courier New"/>
                <a:cs typeface="Courier New"/>
                <a:sym typeface="Courier New"/>
              </a:rPr>
              <a:t>                        &lt;p&gt;  Producto: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producto.nombre</a:t>
            </a:r>
            <a:r>
              <a:rPr lang="en-GB" sz="1600">
                <a:solidFill>
                  <a:srgbClr val="FF79C6"/>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&lt;/p&gt;</a:t>
            </a:r>
            <a:endParaRPr sz="16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F1FA8C"/>
                </a:solidFill>
                <a:latin typeface="Courier New"/>
                <a:ea typeface="Courier New"/>
                <a:cs typeface="Courier New"/>
                <a:sym typeface="Courier New"/>
              </a:rPr>
              <a:t>                        &lt;b&gt; $ </a:t>
            </a:r>
            <a:r>
              <a:rPr lang="en-GB" sz="1600">
                <a:solidFill>
                  <a:srgbClr val="FF79C6"/>
                </a:solidFill>
                <a:latin typeface="Courier New"/>
                <a:ea typeface="Courier New"/>
                <a:cs typeface="Courier New"/>
                <a:sym typeface="Courier New"/>
              </a:rPr>
              <a:t>${</a:t>
            </a:r>
            <a:r>
              <a:rPr lang="en-GB" sz="1600">
                <a:solidFill>
                  <a:srgbClr val="F8F8F2"/>
                </a:solidFill>
                <a:latin typeface="Courier New"/>
                <a:ea typeface="Courier New"/>
                <a:cs typeface="Courier New"/>
                <a:sym typeface="Courier New"/>
              </a:rPr>
              <a:t>producto.precio</a:t>
            </a:r>
            <a:r>
              <a:rPr lang="en-GB" sz="1600">
                <a:solidFill>
                  <a:srgbClr val="FF79C6"/>
                </a:solidFill>
                <a:latin typeface="Courier New"/>
                <a:ea typeface="Courier New"/>
                <a:cs typeface="Courier New"/>
                <a:sym typeface="Courier New"/>
              </a:rPr>
              <a:t>}</a:t>
            </a:r>
            <a:r>
              <a:rPr lang="en-GB" sz="1600">
                <a:solidFill>
                  <a:srgbClr val="F1FA8C"/>
                </a:solidFill>
                <a:latin typeface="Courier New"/>
                <a:ea typeface="Courier New"/>
                <a:cs typeface="Courier New"/>
                <a:sym typeface="Courier New"/>
              </a:rPr>
              <a:t>&lt;/b&gt;`</a:t>
            </a:r>
            <a:r>
              <a:rPr lang="en-GB" sz="1600">
                <a:solidFill>
                  <a:srgbClr val="F8F8F2"/>
                </a:solidFill>
                <a:latin typeface="Courier New"/>
                <a:ea typeface="Courier New"/>
                <a:cs typeface="Courier New"/>
                <a:sym typeface="Courier New"/>
              </a:rPr>
              <a:t>;</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a:solidFill>
                  <a:srgbClr val="6272A4"/>
                </a:solidFill>
                <a:latin typeface="Courier New"/>
                <a:ea typeface="Courier New"/>
                <a:cs typeface="Courier New"/>
                <a:sym typeface="Courier New"/>
              </a:rPr>
              <a:t>//Agregamos el contenedor creado al body</a:t>
            </a:r>
            <a:endParaRPr>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600">
                <a:solidFill>
                  <a:srgbClr val="BD93F9"/>
                </a:solidFill>
                <a:latin typeface="Courier New"/>
                <a:ea typeface="Courier New"/>
                <a:cs typeface="Courier New"/>
                <a:sym typeface="Courier New"/>
              </a:rPr>
              <a:t>document</a:t>
            </a:r>
            <a:r>
              <a:rPr lang="en-GB" sz="1600">
                <a:solidFill>
                  <a:srgbClr val="F8F8F2"/>
                </a:solidFill>
                <a:latin typeface="Courier New"/>
                <a:ea typeface="Courier New"/>
                <a:cs typeface="Courier New"/>
                <a:sym typeface="Courier New"/>
              </a:rPr>
              <a:t>.body.</a:t>
            </a:r>
            <a:r>
              <a:rPr lang="en-GB" sz="1600">
                <a:solidFill>
                  <a:srgbClr val="50FA7B"/>
                </a:solidFill>
                <a:latin typeface="Courier New"/>
                <a:ea typeface="Courier New"/>
                <a:cs typeface="Courier New"/>
                <a:sym typeface="Courier New"/>
              </a:rPr>
              <a:t>appendChild</a:t>
            </a:r>
            <a:r>
              <a:rPr lang="en-GB" sz="1600">
                <a:solidFill>
                  <a:srgbClr val="F8F8F2"/>
                </a:solidFill>
                <a:latin typeface="Courier New"/>
                <a:ea typeface="Courier New"/>
                <a:cs typeface="Courier New"/>
                <a:sym typeface="Courier New"/>
              </a:rPr>
              <a:t>(contenedor);</a:t>
            </a:r>
            <a:endParaRPr sz="16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rgbClr val="FF79C6"/>
              </a:solidFill>
              <a:latin typeface="Courier New"/>
              <a:ea typeface="Courier New"/>
              <a:cs typeface="Courier New"/>
              <a:sym typeface="Courier New"/>
            </a:endParaRPr>
          </a:p>
        </p:txBody>
      </p:sp>
      <p:pic>
        <p:nvPicPr>
          <p:cNvPr id="755" name="Google Shape;755;p100"/>
          <p:cNvPicPr preferRelativeResize="0"/>
          <p:nvPr/>
        </p:nvPicPr>
        <p:blipFill>
          <a:blip r:embed="rId3">
            <a:alphaModFix/>
          </a:blip>
          <a:stretch>
            <a:fillRect/>
          </a:stretch>
        </p:blipFill>
        <p:spPr>
          <a:xfrm>
            <a:off x="7841800" y="4745200"/>
            <a:ext cx="1186526" cy="3306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01"/>
          <p:cNvSpPr txBox="1"/>
          <p:nvPr/>
        </p:nvSpPr>
        <p:spPr>
          <a:xfrm>
            <a:off x="409500" y="937950"/>
            <a:ext cx="8325000" cy="4060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a:t>
            </a:r>
            <a:r>
              <a:rPr lang="en-GB" sz="1450">
                <a:solidFill>
                  <a:srgbClr val="F8F8F2"/>
                </a:solidFill>
                <a:latin typeface="Courier New"/>
                <a:ea typeface="Courier New"/>
                <a:cs typeface="Courier New"/>
                <a:sym typeface="Courier New"/>
              </a:rPr>
              <a:t>,  nombre</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Arroz</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125</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2</a:t>
            </a:r>
            <a:r>
              <a:rPr lang="en-GB" sz="1450">
                <a:solidFill>
                  <a:srgbClr val="F8F8F2"/>
                </a:solidFill>
                <a:latin typeface="Courier New"/>
                <a:ea typeface="Courier New"/>
                <a:cs typeface="Courier New"/>
                <a:sym typeface="Courier New"/>
              </a:rPr>
              <a:t>,  nombre</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Fideo</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70</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3</a:t>
            </a:r>
            <a:r>
              <a:rPr lang="en-GB" sz="1450">
                <a:solidFill>
                  <a:srgbClr val="F8F8F2"/>
                </a:solidFill>
                <a:latin typeface="Courier New"/>
                <a:ea typeface="Courier New"/>
                <a:cs typeface="Courier New"/>
                <a:sym typeface="Courier New"/>
              </a:rPr>
              <a:t>,  nombre</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Pan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50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  id</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4</a:t>
            </a:r>
            <a:r>
              <a:rPr lang="en-GB" sz="1450">
                <a:solidFill>
                  <a:srgbClr val="F8F8F2"/>
                </a:solidFill>
                <a:latin typeface="Courier New"/>
                <a:ea typeface="Courier New"/>
                <a:cs typeface="Courier New"/>
                <a:sym typeface="Courier New"/>
              </a:rPr>
              <a:t>,  nombre</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Flan</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 precio</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100</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F79C6"/>
                </a:solidFill>
                <a:latin typeface="Courier New"/>
                <a:ea typeface="Courier New"/>
                <a:cs typeface="Courier New"/>
                <a:sym typeface="Courier New"/>
              </a:rPr>
              <a:t>for</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const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of</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productos</a:t>
            </a:r>
            <a:r>
              <a:rPr lang="en-GB" sz="1450">
                <a:solidFill>
                  <a:srgbClr val="F8F8F2"/>
                </a:solidFill>
                <a:latin typeface="Courier New"/>
                <a:ea typeface="Courier New"/>
                <a:cs typeface="Courier New"/>
                <a:sym typeface="Courier New"/>
              </a:rPr>
              <a:t>) {</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a:t>
            </a:r>
            <a:r>
              <a:rPr lang="en-GB" sz="1450">
                <a:solidFill>
                  <a:srgbClr val="FF79C6"/>
                </a:solidFill>
                <a:latin typeface="Courier New"/>
                <a:ea typeface="Courier New"/>
                <a:cs typeface="Courier New"/>
                <a:sym typeface="Courier New"/>
              </a:rPr>
              <a:t>let</a:t>
            </a:r>
            <a:r>
              <a:rPr lang="en-GB" sz="1450">
                <a:solidFill>
                  <a:srgbClr val="F8F8F2"/>
                </a:solidFill>
                <a:latin typeface="Courier New"/>
                <a:ea typeface="Courier New"/>
                <a:cs typeface="Courier New"/>
                <a:sym typeface="Courier New"/>
              </a:rPr>
              <a:t> contenedor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document</a:t>
            </a:r>
            <a:r>
              <a:rPr lang="en-GB" sz="1450">
                <a:solidFill>
                  <a:srgbClr val="F8F8F2"/>
                </a:solidFill>
                <a:latin typeface="Courier New"/>
                <a:ea typeface="Courier New"/>
                <a:cs typeface="Courier New"/>
                <a:sym typeface="Courier New"/>
              </a:rPr>
              <a:t>.</a:t>
            </a:r>
            <a:r>
              <a:rPr lang="en-GB" sz="1450">
                <a:solidFill>
                  <a:srgbClr val="50FA7B"/>
                </a:solidFill>
                <a:latin typeface="Courier New"/>
                <a:ea typeface="Courier New"/>
                <a:cs typeface="Courier New"/>
                <a:sym typeface="Courier New"/>
              </a:rPr>
              <a:t>createElement</a:t>
            </a:r>
            <a:r>
              <a:rPr lang="en-GB" sz="1450">
                <a:solidFill>
                  <a:srgbClr val="F8F8F2"/>
                </a:solidFill>
                <a:latin typeface="Courier New"/>
                <a:ea typeface="Courier New"/>
                <a:cs typeface="Courier New"/>
                <a:sym typeface="Courier New"/>
              </a:rPr>
              <a:t>(</a:t>
            </a:r>
            <a:r>
              <a:rPr lang="en-GB" sz="1450">
                <a:solidFill>
                  <a:srgbClr val="E9F284"/>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div</a:t>
            </a:r>
            <a:r>
              <a:rPr lang="en-GB" sz="1450">
                <a:solidFill>
                  <a:srgbClr val="E9F284"/>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a:t>
            </a:r>
            <a:r>
              <a:rPr lang="en-GB" sz="1450">
                <a:solidFill>
                  <a:srgbClr val="6272A4"/>
                </a:solidFill>
                <a:latin typeface="Courier New"/>
                <a:ea typeface="Courier New"/>
                <a:cs typeface="Courier New"/>
                <a:sym typeface="Courier New"/>
              </a:rPr>
              <a:t>//Definimos el innerHTML del elemento con una plantilla de texto</a:t>
            </a:r>
            <a:endParaRPr sz="14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contenedor.innerHTML </a:t>
            </a:r>
            <a:r>
              <a:rPr lang="en-GB" sz="1450">
                <a:solidFill>
                  <a:srgbClr val="FF79C6"/>
                </a:solidFill>
                <a:latin typeface="Courier New"/>
                <a:ea typeface="Courier New"/>
                <a:cs typeface="Courier New"/>
                <a:sym typeface="Courier New"/>
              </a:rPr>
              <a:t>=</a:t>
            </a:r>
            <a:r>
              <a:rPr lang="en-GB" sz="1450">
                <a:solidFill>
                  <a:srgbClr val="F8F8F2"/>
                </a:solidFill>
                <a:latin typeface="Courier New"/>
                <a:ea typeface="Courier New"/>
                <a:cs typeface="Courier New"/>
                <a:sym typeface="Courier New"/>
              </a:rPr>
              <a:t> </a:t>
            </a:r>
            <a:r>
              <a:rPr lang="en-GB" sz="1450">
                <a:solidFill>
                  <a:srgbClr val="F1FA8C"/>
                </a:solidFill>
                <a:latin typeface="Courier New"/>
                <a:ea typeface="Courier New"/>
                <a:cs typeface="Courier New"/>
                <a:sym typeface="Courier New"/>
              </a:rPr>
              <a:t>`&lt;h3&gt; ID: </a:t>
            </a:r>
            <a:r>
              <a:rPr lang="en-GB" sz="1450">
                <a:solidFill>
                  <a:srgbClr val="FF79C6"/>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.id</a:t>
            </a:r>
            <a:r>
              <a:rPr lang="en-GB" sz="1450">
                <a:solidFill>
                  <a:srgbClr val="FF79C6"/>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&lt;/h3&gt;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1FA8C"/>
                </a:solidFill>
                <a:latin typeface="Courier New"/>
                <a:ea typeface="Courier New"/>
                <a:cs typeface="Courier New"/>
                <a:sym typeface="Courier New"/>
              </a:rPr>
              <a:t>                            &lt;p&gt;  Producto: </a:t>
            </a:r>
            <a:r>
              <a:rPr lang="en-GB" sz="1450">
                <a:solidFill>
                  <a:srgbClr val="FF79C6"/>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.nombre</a:t>
            </a:r>
            <a:r>
              <a:rPr lang="en-GB" sz="1450">
                <a:solidFill>
                  <a:srgbClr val="FF79C6"/>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&lt;/p&gt;</a:t>
            </a:r>
            <a:endParaRPr sz="14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1FA8C"/>
                </a:solidFill>
                <a:latin typeface="Courier New"/>
                <a:ea typeface="Courier New"/>
                <a:cs typeface="Courier New"/>
                <a:sym typeface="Courier New"/>
              </a:rPr>
              <a:t>                            &lt;b&gt; $ </a:t>
            </a:r>
            <a:r>
              <a:rPr lang="en-GB" sz="1450">
                <a:solidFill>
                  <a:srgbClr val="FF79C6"/>
                </a:solidFill>
                <a:latin typeface="Courier New"/>
                <a:ea typeface="Courier New"/>
                <a:cs typeface="Courier New"/>
                <a:sym typeface="Courier New"/>
              </a:rPr>
              <a:t>${</a:t>
            </a:r>
            <a:r>
              <a:rPr lang="en-GB" sz="1450">
                <a:solidFill>
                  <a:srgbClr val="BD93F9"/>
                </a:solidFill>
                <a:latin typeface="Courier New"/>
                <a:ea typeface="Courier New"/>
                <a:cs typeface="Courier New"/>
                <a:sym typeface="Courier New"/>
              </a:rPr>
              <a:t>producto</a:t>
            </a:r>
            <a:r>
              <a:rPr lang="en-GB" sz="1450">
                <a:solidFill>
                  <a:srgbClr val="F8F8F2"/>
                </a:solidFill>
                <a:latin typeface="Courier New"/>
                <a:ea typeface="Courier New"/>
                <a:cs typeface="Courier New"/>
                <a:sym typeface="Courier New"/>
              </a:rPr>
              <a:t>.precio</a:t>
            </a:r>
            <a:r>
              <a:rPr lang="en-GB" sz="1450">
                <a:solidFill>
                  <a:srgbClr val="FF79C6"/>
                </a:solidFill>
                <a:latin typeface="Courier New"/>
                <a:ea typeface="Courier New"/>
                <a:cs typeface="Courier New"/>
                <a:sym typeface="Courier New"/>
              </a:rPr>
              <a:t>}</a:t>
            </a:r>
            <a:r>
              <a:rPr lang="en-GB" sz="1450">
                <a:solidFill>
                  <a:srgbClr val="F1FA8C"/>
                </a:solidFill>
                <a:latin typeface="Courier New"/>
                <a:ea typeface="Courier New"/>
                <a:cs typeface="Courier New"/>
                <a:sym typeface="Courier New"/>
              </a:rPr>
              <a:t>&lt;/b&gt;`</a:t>
            </a: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    </a:t>
            </a:r>
            <a:r>
              <a:rPr lang="en-GB" sz="1450">
                <a:solidFill>
                  <a:srgbClr val="BD93F9"/>
                </a:solidFill>
                <a:latin typeface="Courier New"/>
                <a:ea typeface="Courier New"/>
                <a:cs typeface="Courier New"/>
                <a:sym typeface="Courier New"/>
              </a:rPr>
              <a:t>document</a:t>
            </a:r>
            <a:r>
              <a:rPr lang="en-GB" sz="1450">
                <a:solidFill>
                  <a:srgbClr val="F8F8F2"/>
                </a:solidFill>
                <a:latin typeface="Courier New"/>
                <a:ea typeface="Courier New"/>
                <a:cs typeface="Courier New"/>
                <a:sym typeface="Courier New"/>
              </a:rPr>
              <a:t>.body.</a:t>
            </a:r>
            <a:r>
              <a:rPr lang="en-GB" sz="1450">
                <a:solidFill>
                  <a:srgbClr val="50FA7B"/>
                </a:solidFill>
                <a:latin typeface="Courier New"/>
                <a:ea typeface="Courier New"/>
                <a:cs typeface="Courier New"/>
                <a:sym typeface="Courier New"/>
              </a:rPr>
              <a:t>appendChild</a:t>
            </a:r>
            <a:r>
              <a:rPr lang="en-GB" sz="1450">
                <a:solidFill>
                  <a:srgbClr val="F8F8F2"/>
                </a:solidFill>
                <a:latin typeface="Courier New"/>
                <a:ea typeface="Courier New"/>
                <a:cs typeface="Courier New"/>
                <a:sym typeface="Courier New"/>
              </a:rPr>
              <a:t>(contenedor);</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450">
                <a:solidFill>
                  <a:srgbClr val="F8F8F2"/>
                </a:solidFill>
                <a:latin typeface="Courier New"/>
                <a:ea typeface="Courier New"/>
                <a:cs typeface="Courier New"/>
                <a:sym typeface="Courier New"/>
              </a:rPr>
              <a:t>}</a:t>
            </a:r>
            <a:endParaRPr sz="14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FF79C6"/>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rgbClr val="FF79C6"/>
              </a:solidFill>
              <a:latin typeface="Courier New"/>
              <a:ea typeface="Courier New"/>
              <a:cs typeface="Courier New"/>
              <a:sym typeface="Courier New"/>
            </a:endParaRPr>
          </a:p>
        </p:txBody>
      </p:sp>
      <p:pic>
        <p:nvPicPr>
          <p:cNvPr id="761" name="Google Shape;761;p101"/>
          <p:cNvPicPr preferRelativeResize="0"/>
          <p:nvPr/>
        </p:nvPicPr>
        <p:blipFill>
          <a:blip r:embed="rId3">
            <a:alphaModFix/>
          </a:blip>
          <a:stretch>
            <a:fillRect/>
          </a:stretch>
        </p:blipFill>
        <p:spPr>
          <a:xfrm>
            <a:off x="7841800" y="4745200"/>
            <a:ext cx="1186526" cy="330675"/>
          </a:xfrm>
          <a:prstGeom prst="rect">
            <a:avLst/>
          </a:prstGeom>
          <a:noFill/>
          <a:ln>
            <a:noFill/>
          </a:ln>
        </p:spPr>
      </p:pic>
      <p:sp>
        <p:nvSpPr>
          <p:cNvPr id="762" name="Google Shape;762;p101"/>
          <p:cNvSpPr txBox="1"/>
          <p:nvPr/>
        </p:nvSpPr>
        <p:spPr>
          <a:xfrm>
            <a:off x="581300" y="0"/>
            <a:ext cx="7717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800">
                <a:latin typeface="Anton"/>
                <a:ea typeface="Anton"/>
                <a:cs typeface="Anton"/>
                <a:sym typeface="Anton"/>
              </a:rPr>
              <a:t>EJEMPLO APLICADO: </a:t>
            </a:r>
            <a:endParaRPr i="1" sz="2800">
              <a:latin typeface="Anton"/>
              <a:ea typeface="Anton"/>
              <a:cs typeface="Anton"/>
              <a:sym typeface="Anton"/>
            </a:endParaRPr>
          </a:p>
          <a:p>
            <a:pPr indent="0" lvl="0" marL="0" rtl="0" algn="ctr">
              <a:spcBef>
                <a:spcPts val="0"/>
              </a:spcBef>
              <a:spcAft>
                <a:spcPts val="0"/>
              </a:spcAft>
              <a:buNone/>
            </a:pPr>
            <a:r>
              <a:rPr i="1" lang="en-GB" sz="2800">
                <a:latin typeface="Anton"/>
                <a:ea typeface="Anton"/>
                <a:cs typeface="Anton"/>
                <a:sym typeface="Anton"/>
              </a:rPr>
              <a:t>CREANDO ELEMENTOS DESDE OBJETOS</a:t>
            </a:r>
            <a:endParaRPr i="1" sz="2800">
              <a:latin typeface="Anton"/>
              <a:ea typeface="Anton"/>
              <a:cs typeface="Anton"/>
              <a:sym typeface="Anton"/>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66" name="Shape 766"/>
        <p:cNvGrpSpPr/>
        <p:nvPr/>
      </p:nvGrpSpPr>
      <p:grpSpPr>
        <a:xfrm>
          <a:off x="0" y="0"/>
          <a:ext cx="0" cy="0"/>
          <a:chOff x="0" y="0"/>
          <a:chExt cx="0" cy="0"/>
        </a:xfrm>
      </p:grpSpPr>
      <p:sp>
        <p:nvSpPr>
          <p:cNvPr id="767" name="Google Shape;767;p10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b="0" i="1" sz="3600" u="none" cap="none" strike="noStrike">
              <a:solidFill>
                <a:srgbClr val="121212"/>
              </a:solidFill>
              <a:latin typeface="Anton"/>
              <a:ea typeface="Anton"/>
              <a:cs typeface="Anton"/>
              <a:sym typeface="Anton"/>
            </a:endParaRPr>
          </a:p>
        </p:txBody>
      </p:sp>
      <p:pic>
        <p:nvPicPr>
          <p:cNvPr id="768" name="Google Shape;768;p10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69" name="Google Shape;769;p102"/>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03"/>
          <p:cNvSpPr txBox="1"/>
          <p:nvPr/>
        </p:nvSpPr>
        <p:spPr>
          <a:xfrm>
            <a:off x="1443000" y="2520825"/>
            <a:ext cx="6258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INTERACTUAR CON HTML</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775" name="Google Shape;775;p103"/>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Con lo que vimos sobre DOM, ahora puedes sumarlo a tu proyecto, para interactuar entre los elementos HTML y JS.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76" name="Google Shape;776;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77" name="Google Shape;777;p103"/>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778" name="Google Shape;778;p103"/>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7</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 name="Shape 162"/>
        <p:cNvGrpSpPr/>
        <p:nvPr/>
      </p:nvGrpSpPr>
      <p:grpSpPr>
        <a:xfrm>
          <a:off x="0" y="0"/>
          <a:ext cx="0" cy="0"/>
          <a:chOff x="0" y="0"/>
          <a:chExt cx="0" cy="0"/>
        </a:xfrm>
      </p:grpSpPr>
      <p:sp>
        <p:nvSpPr>
          <p:cNvPr id="163" name="Google Shape;163;p32"/>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4" name="Google Shape;164;p3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5" name="Google Shape;165;p32"/>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2"/>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7</a:t>
            </a:r>
            <a:endParaRPr b="0" i="0" sz="1400" u="none" cap="none" strike="noStrike">
              <a:solidFill>
                <a:srgbClr val="000000"/>
              </a:solidFill>
              <a:latin typeface="Helvetica Neue"/>
              <a:ea typeface="Helvetica Neue"/>
              <a:cs typeface="Helvetica Neue"/>
              <a:sym typeface="Helvetica Neue"/>
            </a:endParaRPr>
          </a:p>
        </p:txBody>
      </p:sp>
      <p:sp>
        <p:nvSpPr>
          <p:cNvPr id="167" name="Google Shape;167;p32"/>
          <p:cNvSpPr txBox="1"/>
          <p:nvPr/>
        </p:nvSpPr>
        <p:spPr>
          <a:xfrm>
            <a:off x="37611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Storage y JSON</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168" name="Google Shape;168;p32"/>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69" name="Google Shape;169;p32"/>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0" name="Google Shape;170;p32"/>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71" name="Google Shape;171;p32"/>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72" name="Google Shape;172;p32"/>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173" name="Google Shape;173;p32"/>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2"/>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32"/>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6</a:t>
            </a:r>
            <a:endParaRPr b="0" i="0" sz="1400" u="none" cap="none" strike="noStrike">
              <a:solidFill>
                <a:srgbClr val="000000"/>
              </a:solidFill>
              <a:latin typeface="Helvetica Neue"/>
              <a:ea typeface="Helvetica Neue"/>
              <a:cs typeface="Helvetica Neue"/>
              <a:sym typeface="Helvetica Neue"/>
            </a:endParaRPr>
          </a:p>
        </p:txBody>
      </p:sp>
      <p:sp>
        <p:nvSpPr>
          <p:cNvPr id="176" name="Google Shape;176;p32"/>
          <p:cNvSpPr txBox="1"/>
          <p:nvPr/>
        </p:nvSpPr>
        <p:spPr>
          <a:xfrm>
            <a:off x="13776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Arrays</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77" name="Google Shape;177;p32"/>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78" name="Google Shape;178;p32"/>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79" name="Google Shape;179;p32"/>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0" name="Google Shape;180;p32"/>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81" name="Google Shape;181;p32"/>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182" name="Google Shape;182;p32"/>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2"/>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2"/>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8</a:t>
            </a:r>
            <a:endParaRPr b="0" i="0" sz="1400" u="none" cap="none" strike="noStrike">
              <a:solidFill>
                <a:srgbClr val="000000"/>
              </a:solidFill>
              <a:latin typeface="Helvetica Neue"/>
              <a:ea typeface="Helvetica Neue"/>
              <a:cs typeface="Helvetica Neue"/>
              <a:sym typeface="Helvetica Neue"/>
            </a:endParaRPr>
          </a:p>
        </p:txBody>
      </p:sp>
      <p:sp>
        <p:nvSpPr>
          <p:cNvPr id="185" name="Google Shape;185;p32"/>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DOM</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186" name="Google Shape;186;p32"/>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187" name="Google Shape;187;p32"/>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188" name="Google Shape;188;p32"/>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189" name="Google Shape;189;p32"/>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190" name="Google Shape;190;p32"/>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191" name="Google Shape;191;p32"/>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192" name="Google Shape;192;p32"/>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93" name="Google Shape;193;p32"/>
          <p:cNvPicPr preferRelativeResize="0"/>
          <p:nvPr/>
        </p:nvPicPr>
        <p:blipFill rotWithShape="1">
          <a:blip r:embed="rId5">
            <a:alphaModFix/>
          </a:blip>
          <a:srcRect b="0" l="0" r="0" t="0"/>
          <a:stretch/>
        </p:blipFill>
        <p:spPr>
          <a:xfrm>
            <a:off x="1449553" y="2472650"/>
            <a:ext cx="365625" cy="365625"/>
          </a:xfrm>
          <a:prstGeom prst="rect">
            <a:avLst/>
          </a:prstGeom>
          <a:noFill/>
          <a:ln>
            <a:noFill/>
          </a:ln>
        </p:spPr>
      </p:pic>
      <p:sp>
        <p:nvSpPr>
          <p:cNvPr id="194" name="Google Shape;194;p32"/>
          <p:cNvSpPr txBox="1"/>
          <p:nvPr/>
        </p:nvSpPr>
        <p:spPr>
          <a:xfrm>
            <a:off x="1765788" y="33522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INCORPORAR ARRAYS</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195" name="Google Shape;195;p32"/>
          <p:cNvPicPr preferRelativeResize="0"/>
          <p:nvPr/>
        </p:nvPicPr>
        <p:blipFill rotWithShape="1">
          <a:blip r:embed="rId6">
            <a:alphaModFix/>
          </a:blip>
          <a:srcRect b="0" l="0" r="0" t="0"/>
          <a:stretch/>
        </p:blipFill>
        <p:spPr>
          <a:xfrm>
            <a:off x="1470188" y="3467025"/>
            <a:ext cx="307150" cy="307150"/>
          </a:xfrm>
          <a:prstGeom prst="rect">
            <a:avLst/>
          </a:prstGeom>
          <a:noFill/>
          <a:ln>
            <a:noFill/>
          </a:ln>
        </p:spPr>
      </p:pic>
      <p:pic>
        <p:nvPicPr>
          <p:cNvPr id="196" name="Google Shape;196;p32"/>
          <p:cNvPicPr preferRelativeResize="0"/>
          <p:nvPr/>
        </p:nvPicPr>
        <p:blipFill rotWithShape="1">
          <a:blip r:embed="rId7">
            <a:alphaModFix/>
          </a:blip>
          <a:srcRect b="0" l="0" r="0" t="0"/>
          <a:stretch/>
        </p:blipFill>
        <p:spPr>
          <a:xfrm>
            <a:off x="1484000" y="2947700"/>
            <a:ext cx="306000" cy="306000"/>
          </a:xfrm>
          <a:prstGeom prst="rect">
            <a:avLst/>
          </a:prstGeom>
          <a:noFill/>
          <a:ln>
            <a:noFill/>
          </a:ln>
        </p:spPr>
      </p:pic>
      <p:sp>
        <p:nvSpPr>
          <p:cNvPr id="197" name="Google Shape;197;p32"/>
          <p:cNvSpPr txBox="1"/>
          <p:nvPr/>
        </p:nvSpPr>
        <p:spPr>
          <a:xfrm>
            <a:off x="1802548" y="3035150"/>
            <a:ext cx="13161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CREAR UN ALGORITMO CON ARRAYS</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198" name="Google Shape;198;p32"/>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199" name="Google Shape;199;p32"/>
          <p:cNvPicPr preferRelativeResize="0"/>
          <p:nvPr/>
        </p:nvPicPr>
        <p:blipFill rotWithShape="1">
          <a:blip r:embed="rId5">
            <a:alphaModFix/>
          </a:blip>
          <a:srcRect b="0" l="0" r="0" t="0"/>
          <a:stretch/>
        </p:blipFill>
        <p:spPr>
          <a:xfrm>
            <a:off x="3735553" y="2472650"/>
            <a:ext cx="365625" cy="365625"/>
          </a:xfrm>
          <a:prstGeom prst="rect">
            <a:avLst/>
          </a:prstGeom>
          <a:noFill/>
          <a:ln>
            <a:noFill/>
          </a:ln>
        </p:spPr>
      </p:pic>
      <p:pic>
        <p:nvPicPr>
          <p:cNvPr id="200" name="Google Shape;200;p32"/>
          <p:cNvPicPr preferRelativeResize="0"/>
          <p:nvPr/>
        </p:nvPicPr>
        <p:blipFill rotWithShape="1">
          <a:blip r:embed="rId7">
            <a:alphaModFix/>
          </a:blip>
          <a:srcRect b="0" l="0" r="0" t="0"/>
          <a:stretch/>
        </p:blipFill>
        <p:spPr>
          <a:xfrm>
            <a:off x="3816325" y="2968737"/>
            <a:ext cx="306000" cy="306000"/>
          </a:xfrm>
          <a:prstGeom prst="rect">
            <a:avLst/>
          </a:prstGeom>
          <a:noFill/>
          <a:ln>
            <a:noFill/>
          </a:ln>
        </p:spPr>
      </p:pic>
      <p:sp>
        <p:nvSpPr>
          <p:cNvPr id="201" name="Google Shape;201;p32"/>
          <p:cNvSpPr txBox="1"/>
          <p:nvPr/>
        </p:nvSpPr>
        <p:spPr>
          <a:xfrm>
            <a:off x="4134873" y="3056188"/>
            <a:ext cx="1316100" cy="283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EJERCITAR JSON Y STORAGE</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02" name="Google Shape;202;p32"/>
          <p:cNvSpPr txBox="1"/>
          <p:nvPr/>
        </p:nvSpPr>
        <p:spPr>
          <a:xfrm>
            <a:off x="6647550" y="2520400"/>
            <a:ext cx="1316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EJEMPLOS EN VIVO</a:t>
            </a:r>
            <a:endParaRPr sz="700">
              <a:solidFill>
                <a:schemeClr val="dk1"/>
              </a:solidFill>
              <a:latin typeface="Helvetica Neue"/>
              <a:ea typeface="Helvetica Neue"/>
              <a:cs typeface="Helvetica Neue"/>
              <a:sym typeface="Helvetica Neue"/>
            </a:endParaRPr>
          </a:p>
        </p:txBody>
      </p:sp>
      <p:pic>
        <p:nvPicPr>
          <p:cNvPr id="203" name="Google Shape;203;p32"/>
          <p:cNvPicPr preferRelativeResize="0"/>
          <p:nvPr/>
        </p:nvPicPr>
        <p:blipFill rotWithShape="1">
          <a:blip r:embed="rId5">
            <a:alphaModFix/>
          </a:blip>
          <a:srcRect b="0" l="0" r="0" t="0"/>
          <a:stretch/>
        </p:blipFill>
        <p:spPr>
          <a:xfrm>
            <a:off x="6326353" y="2472650"/>
            <a:ext cx="365625" cy="365625"/>
          </a:xfrm>
          <a:prstGeom prst="rect">
            <a:avLst/>
          </a:prstGeom>
          <a:noFill/>
          <a:ln>
            <a:noFill/>
          </a:ln>
        </p:spPr>
      </p:pic>
      <p:sp>
        <p:nvSpPr>
          <p:cNvPr id="204" name="Google Shape;204;p32"/>
          <p:cNvSpPr txBox="1"/>
          <p:nvPr/>
        </p:nvSpPr>
        <p:spPr>
          <a:xfrm>
            <a:off x="66889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05" name="Google Shape;205;p32"/>
          <p:cNvSpPr txBox="1"/>
          <p:nvPr/>
        </p:nvSpPr>
        <p:spPr>
          <a:xfrm>
            <a:off x="6642588" y="289508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INTERACTUAR CON HTML</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06" name="Google Shape;206;p32"/>
          <p:cNvPicPr preferRelativeResize="0"/>
          <p:nvPr/>
        </p:nvPicPr>
        <p:blipFill rotWithShape="1">
          <a:blip r:embed="rId6">
            <a:alphaModFix/>
          </a:blip>
          <a:srcRect b="0" l="0" r="0" t="0"/>
          <a:stretch/>
        </p:blipFill>
        <p:spPr>
          <a:xfrm>
            <a:off x="6346988" y="3009825"/>
            <a:ext cx="307150" cy="3071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graphicFrame>
        <p:nvGraphicFramePr>
          <p:cNvPr id="783" name="Google Shape;783;p104"/>
          <p:cNvGraphicFramePr/>
          <p:nvPr/>
        </p:nvGraphicFramePr>
        <p:xfrm>
          <a:off x="153263" y="344100"/>
          <a:ext cx="3000000" cy="3000000"/>
        </p:xfrm>
        <a:graphic>
          <a:graphicData uri="http://schemas.openxmlformats.org/drawingml/2006/table">
            <a:tbl>
              <a:tblPr>
                <a:noFill/>
                <a:tableStyleId>{FEF3CD48-61BA-4D18-9420-D7A58CBF9246}</a:tableStyleId>
              </a:tblPr>
              <a:tblGrid>
                <a:gridCol w="2945825"/>
                <a:gridCol w="3822275"/>
                <a:gridCol w="2069375"/>
              </a:tblGrid>
              <a:tr h="77697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INTERACTUAR CON HTML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10797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estudiante en el nombre de archivo comprimido por “claseApellido”. </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Generalmente, identificamos a un único elemento del DOM con el atributo id y a un conjunto asociado por class. </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852600">
                <a:tc gridSpan="3">
                  <a:txBody>
                    <a:bodyPr/>
                    <a:lstStyle/>
                    <a:p>
                      <a:pPr indent="0" lvl="0" marL="0" marR="0" rtl="0" algn="l">
                        <a:lnSpc>
                          <a:spcPct val="100000"/>
                        </a:lnSpc>
                        <a:spcBef>
                          <a:spcPts val="0"/>
                        </a:spcBef>
                        <a:spcAft>
                          <a:spcPts val="0"/>
                        </a:spcAft>
                        <a:buClr>
                          <a:srgbClr val="000000"/>
                        </a:buClr>
                        <a:buSzPts val="200"/>
                        <a:buFont typeface="Arial"/>
                        <a:buNone/>
                      </a:pPr>
                      <a:r>
                        <a:rPr b="1" lang="en-GB" u="none" cap="none" strike="noStrike"/>
                        <a:t>&gt;&gt;</a:t>
                      </a:r>
                      <a:r>
                        <a:rPr b="1" lang="en-GB" u="none" cap="none" strike="noStrike">
                          <a:solidFill>
                            <a:srgbClr val="4D5156"/>
                          </a:solidFill>
                        </a:rPr>
                        <a:t> </a:t>
                      </a:r>
                      <a:r>
                        <a:rPr b="1" lang="en-GB" u="none" cap="none" strike="noStrike">
                          <a:latin typeface="Helvetica Neue"/>
                          <a:ea typeface="Helvetica Neue"/>
                          <a:cs typeface="Helvetica Neue"/>
                          <a:sym typeface="Helvetica Neue"/>
                        </a:rPr>
                        <a:t>Consigna:</a:t>
                      </a:r>
                      <a:r>
                        <a:rPr lang="en-GB" u="none" cap="none" strike="noStrik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 Traslada al proyecto integrador el concepto de objetos, visto en la clase de hoy. En función del tipo de simulador que hayas elegido, deberás:</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Crear elementos manipulando el DOM a partir de la informaciòn de tus objetos.</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Modificar etiquetas existentes en función del resultado de operaciones.</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t>&gt;&gt;</a:t>
                      </a:r>
                      <a:r>
                        <a:rPr b="1" lang="en-GB" u="none" cap="none" strike="noStrike">
                          <a:solidFill>
                            <a:schemeClr val="dk1"/>
                          </a:solidFill>
                          <a:latin typeface="Helvetica Neue"/>
                          <a:ea typeface="Helvetica Neue"/>
                          <a:cs typeface="Helvetica Neue"/>
                          <a:sym typeface="Helvetica Neue"/>
                        </a:rPr>
                        <a:t>Aspectos a incluir en el entregable:</a:t>
                      </a:r>
                      <a:endParaRPr b="1" u="none" cap="none" strike="noStrike">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que opere sobre el DOM, modificando, agregando o eliminado elementos.</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b="1" lang="en-GB" u="none" cap="none" strike="noStrike"/>
                        <a:t>&gt;&gt;Ejemplo:</a:t>
                      </a:r>
                      <a:endParaRPr b="1" u="none" cap="none" strike="noStrike"/>
                    </a:p>
                    <a:p>
                      <a:pPr indent="0" lvl="0" marL="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Podemos crear elementos HTML en función del listado de nuestros objetos identificados en la clase 6.</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None/>
                      </a:pPr>
                      <a:r>
                        <a:rPr lang="en-GB">
                          <a:solidFill>
                            <a:schemeClr val="dk1"/>
                          </a:solidFill>
                          <a:latin typeface="Helvetica Neue Light"/>
                          <a:ea typeface="Helvetica Neue Light"/>
                          <a:cs typeface="Helvetica Neue Light"/>
                          <a:sym typeface="Helvetica Neue Light"/>
                        </a:rPr>
                        <a:t>Establecer un mensaje de bienvenida aleatorio usando un array de mensajes.</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rPr lang="en-GB">
                          <a:solidFill>
                            <a:schemeClr val="dk1"/>
                          </a:solidFill>
                          <a:latin typeface="Helvetica Neue Light"/>
                          <a:ea typeface="Helvetica Neue Light"/>
                          <a:cs typeface="Helvetica Neue Light"/>
                          <a:sym typeface="Helvetica Neue Light"/>
                        </a:rPr>
                        <a:t>Capturar una o màs entradas por promp() y mostrarlas en el HTML, modificando el DOM</a:t>
                      </a:r>
                      <a:endParaRPr>
                        <a:solidFill>
                          <a:schemeClr val="dk1"/>
                        </a:solidFill>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84" name="Google Shape;784;p10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85" name="Google Shape;785;p104"/>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9" name="Shape 789"/>
        <p:cNvGrpSpPr/>
        <p:nvPr/>
      </p:nvGrpSpPr>
      <p:grpSpPr>
        <a:xfrm>
          <a:off x="0" y="0"/>
          <a:ext cx="0" cy="0"/>
          <a:chOff x="0" y="0"/>
          <a:chExt cx="0" cy="0"/>
        </a:xfrm>
      </p:grpSpPr>
      <p:pic>
        <p:nvPicPr>
          <p:cNvPr id="790" name="Google Shape;790;p105"/>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791" name="Google Shape;791;p105"/>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6"/>
          <p:cNvSpPr txBox="1"/>
          <p:nvPr/>
        </p:nvSpPr>
        <p:spPr>
          <a:xfrm>
            <a:off x="1000475" y="1008325"/>
            <a:ext cx="7241700" cy="3981900"/>
          </a:xfrm>
          <a:prstGeom prst="rect">
            <a:avLst/>
          </a:prstGeom>
          <a:noFill/>
          <a:ln>
            <a:noFill/>
          </a:ln>
        </p:spPr>
        <p:txBody>
          <a:bodyPr anchorCtr="0" anchor="ctr" bIns="91425" lIns="91425" spcFirstLastPara="1" rIns="91425" wrap="square" tIns="91425">
            <a:noAutofit/>
          </a:bodyPr>
          <a:lstStyle/>
          <a:p>
            <a:pPr indent="-24300" lvl="0" marL="18900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Ejemplos interactivos: DOM | </a:t>
            </a:r>
            <a:br>
              <a:rPr lang="en-GB" sz="1800">
                <a:solidFill>
                  <a:schemeClr val="dk1"/>
                </a:solidFill>
                <a:latin typeface="Helvetica Neue Light"/>
                <a:ea typeface="Helvetica Neue Light"/>
                <a:cs typeface="Helvetica Neue Light"/>
                <a:sym typeface="Helvetica Neue Light"/>
              </a:rPr>
            </a:br>
            <a:r>
              <a:rPr b="1" i="1" lang="en-GB" sz="1800">
                <a:solidFill>
                  <a:schemeClr val="dk1"/>
                </a:solidFill>
                <a:latin typeface="Helvetica Neue"/>
                <a:ea typeface="Helvetica Neue"/>
                <a:cs typeface="Helvetica Neue"/>
                <a:sym typeface="Helvetica Neue"/>
              </a:rPr>
              <a:t> </a:t>
            </a:r>
            <a:r>
              <a:rPr b="1" i="1" lang="en-GB" sz="1800" u="sng">
                <a:solidFill>
                  <a:schemeClr val="hlink"/>
                </a:solidFill>
                <a:latin typeface="Helvetica Neue"/>
                <a:ea typeface="Helvetica Neue"/>
                <a:cs typeface="Helvetica Neue"/>
                <a:sym typeface="Helvetica Neue"/>
                <a:hlinkClick r:id="rId3"/>
              </a:rPr>
              <a:t>Árbol del Modelo de Objetos del Documento (DOM)</a:t>
            </a:r>
            <a:r>
              <a:rPr lang="en-GB" sz="1800">
                <a:solidFill>
                  <a:schemeClr val="dk1"/>
                </a:solidFill>
                <a:latin typeface="Helvetica Neue Light"/>
                <a:ea typeface="Helvetica Neue Light"/>
                <a:cs typeface="Helvetica Neue Light"/>
                <a:sym typeface="Helvetica Neue Light"/>
              </a:rPr>
              <a:t>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Recorriendo el DOM</a:t>
            </a:r>
            <a:endParaRPr sz="1800">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sz="1800" u="sng">
                <a:solidFill>
                  <a:schemeClr val="hlink"/>
                </a:solidFill>
                <a:latin typeface="Helvetica Neue"/>
                <a:ea typeface="Helvetica Neue"/>
                <a:cs typeface="Helvetica Neue"/>
                <a:sym typeface="Helvetica Neue"/>
                <a:hlinkClick r:id="rId5"/>
              </a:rPr>
              <a:t>Propiedades de los nodos</a:t>
            </a:r>
            <a:endParaRPr sz="1800">
              <a:solidFill>
                <a:schemeClr val="dk1"/>
              </a:solidFill>
              <a:latin typeface="Helvetica Neue Light"/>
              <a:ea typeface="Helvetica Neue Light"/>
              <a:cs typeface="Helvetica Neue Light"/>
              <a:sym typeface="Helvetica Neue Light"/>
            </a:endParaRPr>
          </a:p>
          <a:p>
            <a:pPr indent="-24300" lvl="0" marL="1890000" marR="0" rtl="0" algn="l">
              <a:lnSpc>
                <a:spcPct val="100000"/>
              </a:lnSpc>
              <a:spcBef>
                <a:spcPts val="1000"/>
              </a:spcBef>
              <a:spcAft>
                <a:spcPts val="100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Documentación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6"/>
              </a:rPr>
              <a:t>Documentación DOM</a:t>
            </a:r>
            <a:endParaRPr sz="1800">
              <a:solidFill>
                <a:schemeClr val="dk1"/>
              </a:solidFill>
              <a:latin typeface="Helvetica Neue Light"/>
              <a:ea typeface="Helvetica Neue Light"/>
              <a:cs typeface="Helvetica Neue Light"/>
              <a:sym typeface="Helvetica Neue Light"/>
            </a:endParaRPr>
          </a:p>
        </p:txBody>
      </p:sp>
      <p:pic>
        <p:nvPicPr>
          <p:cNvPr id="797" name="Google Shape;797;p106"/>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798" name="Google Shape;798;p106"/>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799" name="Google Shape;799;p106"/>
          <p:cNvSpPr/>
          <p:nvPr/>
        </p:nvSpPr>
        <p:spPr>
          <a:xfrm>
            <a:off x="1145200" y="593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06"/>
          <p:cNvSpPr txBox="1"/>
          <p:nvPr/>
        </p:nvSpPr>
        <p:spPr>
          <a:xfrm>
            <a:off x="2455275" y="3560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801" name="Google Shape;801;p106"/>
          <p:cNvPicPr preferRelativeResize="0"/>
          <p:nvPr/>
        </p:nvPicPr>
        <p:blipFill>
          <a:blip r:embed="rId9">
            <a:alphaModFix/>
          </a:blip>
          <a:stretch>
            <a:fillRect/>
          </a:stretch>
        </p:blipFill>
        <p:spPr>
          <a:xfrm>
            <a:off x="1408034" y="288640"/>
            <a:ext cx="545131" cy="545131"/>
          </a:xfrm>
          <a:prstGeom prst="rect">
            <a:avLst/>
          </a:prstGeom>
          <a:noFill/>
          <a:ln>
            <a:noFill/>
          </a:ln>
        </p:spPr>
      </p:pic>
      <p:sp>
        <p:nvSpPr>
          <p:cNvPr id="802" name="Google Shape;802;p106"/>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0"/>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6" name="Shape 806"/>
        <p:cNvGrpSpPr/>
        <p:nvPr/>
      </p:nvGrpSpPr>
      <p:grpSpPr>
        <a:xfrm>
          <a:off x="0" y="0"/>
          <a:ext cx="0" cy="0"/>
          <a:chOff x="0" y="0"/>
          <a:chExt cx="0" cy="0"/>
        </a:xfrm>
      </p:grpSpPr>
      <p:sp>
        <p:nvSpPr>
          <p:cNvPr id="807" name="Google Shape;807;p107"/>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08" name="Google Shape;808;p107"/>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DOM: definición y uso.</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Árbol de nodos.</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Acceder a los elementos, crear y eliminar nodos.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2" name="Shape 812"/>
        <p:cNvGrpSpPr/>
        <p:nvPr/>
      </p:nvGrpSpPr>
      <p:grpSpPr>
        <a:xfrm>
          <a:off x="0" y="0"/>
          <a:ext cx="0" cy="0"/>
          <a:chOff x="0" y="0"/>
          <a:chExt cx="0" cy="0"/>
        </a:xfrm>
      </p:grpSpPr>
      <p:sp>
        <p:nvSpPr>
          <p:cNvPr id="813" name="Google Shape;813;p108"/>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814" name="Google Shape;814;p108"/>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18" name="Shape 818"/>
        <p:cNvGrpSpPr/>
        <p:nvPr/>
      </p:nvGrpSpPr>
      <p:grpSpPr>
        <a:xfrm>
          <a:off x="0" y="0"/>
          <a:ext cx="0" cy="0"/>
          <a:chOff x="0" y="0"/>
          <a:chExt cx="0" cy="0"/>
        </a:xfrm>
      </p:grpSpPr>
      <p:sp>
        <p:nvSpPr>
          <p:cNvPr id="819" name="Google Shape;819;p109"/>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820" name="Google Shape;820;p109"/>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DOM: definición y uso.</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Árbol de nodos.</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Acceder a los elementos, crear y eliminar nodos.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4" name="Shape 824"/>
        <p:cNvGrpSpPr/>
        <p:nvPr/>
      </p:nvGrpSpPr>
      <p:grpSpPr>
        <a:xfrm>
          <a:off x="0" y="0"/>
          <a:ext cx="0" cy="0"/>
          <a:chOff x="0" y="0"/>
          <a:chExt cx="0" cy="0"/>
        </a:xfrm>
      </p:grpSpPr>
      <p:sp>
        <p:nvSpPr>
          <p:cNvPr id="825" name="Google Shape;825;p110"/>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826" name="Google Shape;826;p110"/>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30" name="Shape 830"/>
        <p:cNvGrpSpPr/>
        <p:nvPr/>
      </p:nvGrpSpPr>
      <p:grpSpPr>
        <a:xfrm>
          <a:off x="0" y="0"/>
          <a:ext cx="0" cy="0"/>
          <a:chOff x="0" y="0"/>
          <a:chExt cx="0" cy="0"/>
        </a:xfrm>
      </p:grpSpPr>
      <p:sp>
        <p:nvSpPr>
          <p:cNvPr id="831" name="Google Shape;831;p11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832" name="Google Shape;832;p11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0" name="Shape 210"/>
        <p:cNvGrpSpPr/>
        <p:nvPr/>
      </p:nvGrpSpPr>
      <p:grpSpPr>
        <a:xfrm>
          <a:off x="0" y="0"/>
          <a:ext cx="0" cy="0"/>
          <a:chOff x="0" y="0"/>
          <a:chExt cx="0" cy="0"/>
        </a:xfrm>
      </p:grpSpPr>
      <p:sp>
        <p:nvSpPr>
          <p:cNvPr id="211" name="Google Shape;211;p33"/>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12" name="Google Shape;212;p33"/>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13" name="Google Shape;213;p33"/>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